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70" r:id="rId5"/>
  </p:sldMasterIdLst>
  <p:notesMasterIdLst>
    <p:notesMasterId r:id="rId66"/>
  </p:notesMasterIdLst>
  <p:handoutMasterIdLst>
    <p:handoutMasterId r:id="rId67"/>
  </p:handoutMasterIdLst>
  <p:sldIdLst>
    <p:sldId id="313" r:id="rId6"/>
    <p:sldId id="311" r:id="rId7"/>
    <p:sldId id="324" r:id="rId8"/>
    <p:sldId id="331" r:id="rId9"/>
    <p:sldId id="312" r:id="rId10"/>
    <p:sldId id="257" r:id="rId11"/>
    <p:sldId id="332" r:id="rId12"/>
    <p:sldId id="258" r:id="rId13"/>
    <p:sldId id="259" r:id="rId14"/>
    <p:sldId id="260" r:id="rId15"/>
    <p:sldId id="315" r:id="rId16"/>
    <p:sldId id="346" r:id="rId17"/>
    <p:sldId id="317" r:id="rId18"/>
    <p:sldId id="318" r:id="rId19"/>
    <p:sldId id="319" r:id="rId20"/>
    <p:sldId id="320" r:id="rId21"/>
    <p:sldId id="262" r:id="rId22"/>
    <p:sldId id="333" r:id="rId23"/>
    <p:sldId id="263" r:id="rId24"/>
    <p:sldId id="264" r:id="rId25"/>
    <p:sldId id="339" r:id="rId26"/>
    <p:sldId id="325" r:id="rId27"/>
    <p:sldId id="265" r:id="rId28"/>
    <p:sldId id="336" r:id="rId29"/>
    <p:sldId id="266" r:id="rId30"/>
    <p:sldId id="337" r:id="rId31"/>
    <p:sldId id="267" r:id="rId32"/>
    <p:sldId id="338" r:id="rId33"/>
    <p:sldId id="334" r:id="rId34"/>
    <p:sldId id="330" r:id="rId35"/>
    <p:sldId id="340" r:id="rId36"/>
    <p:sldId id="295" r:id="rId37"/>
    <p:sldId id="341" r:id="rId38"/>
    <p:sldId id="342" r:id="rId39"/>
    <p:sldId id="343" r:id="rId40"/>
    <p:sldId id="344" r:id="rId41"/>
    <p:sldId id="345" r:id="rId42"/>
    <p:sldId id="347" r:id="rId43"/>
    <p:sldId id="348" r:id="rId44"/>
    <p:sldId id="349" r:id="rId45"/>
    <p:sldId id="350" r:id="rId46"/>
    <p:sldId id="351" r:id="rId47"/>
    <p:sldId id="352" r:id="rId48"/>
    <p:sldId id="374" r:id="rId49"/>
    <p:sldId id="355" r:id="rId50"/>
    <p:sldId id="356" r:id="rId51"/>
    <p:sldId id="357" r:id="rId52"/>
    <p:sldId id="360" r:id="rId53"/>
    <p:sldId id="361" r:id="rId54"/>
    <p:sldId id="362" r:id="rId55"/>
    <p:sldId id="363" r:id="rId56"/>
    <p:sldId id="364" r:id="rId57"/>
    <p:sldId id="365" r:id="rId58"/>
    <p:sldId id="366" r:id="rId59"/>
    <p:sldId id="367" r:id="rId60"/>
    <p:sldId id="368" r:id="rId61"/>
    <p:sldId id="369" r:id="rId62"/>
    <p:sldId id="371" r:id="rId63"/>
    <p:sldId id="372" r:id="rId64"/>
    <p:sldId id="375" r:id="rId65"/>
  </p:sldIdLst>
  <p:sldSz cx="9144000" cy="5715000" type="screen16x10"/>
  <p:notesSz cx="7029450" cy="101584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45">
          <p15:clr>
            <a:srgbClr val="A4A3A4"/>
          </p15:clr>
        </p15:guide>
        <p15:guide id="2" pos="30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FFF5"/>
    <a:srgbClr val="FFFFD5"/>
    <a:srgbClr val="FFFFF3"/>
    <a:srgbClr val="FDFDB1"/>
    <a:srgbClr val="EBFFF7"/>
    <a:srgbClr val="CDE5B9"/>
    <a:srgbClr val="314B56"/>
    <a:srgbClr val="EBE5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Stijl, gemiddeld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42" autoAdjust="0"/>
    <p:restoredTop sz="81818" autoAdjust="0"/>
  </p:normalViewPr>
  <p:slideViewPr>
    <p:cSldViewPr snapToGrid="0">
      <p:cViewPr>
        <p:scale>
          <a:sx n="70" d="100"/>
          <a:sy n="70" d="100"/>
        </p:scale>
        <p:origin x="1146" y="90"/>
      </p:cViewPr>
      <p:guideLst>
        <p:guide orient="horz" pos="1345"/>
        <p:guide pos="3047"/>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notesMaster" Target="notesMasters/notesMaster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6095" cy="507921"/>
          </a:xfrm>
          <a:prstGeom prst="rect">
            <a:avLst/>
          </a:prstGeom>
        </p:spPr>
        <p:txBody>
          <a:bodyPr vert="horz" lIns="98216" tIns="49108" rIns="98216" bIns="49108" rtlCol="0"/>
          <a:lstStyle>
            <a:lvl1pPr algn="l">
              <a:defRPr sz="1300"/>
            </a:lvl1pPr>
          </a:lstStyle>
          <a:p>
            <a:endParaRPr lang="en-US"/>
          </a:p>
        </p:txBody>
      </p:sp>
      <p:sp>
        <p:nvSpPr>
          <p:cNvPr id="3" name="Date Placeholder 2"/>
          <p:cNvSpPr>
            <a:spLocks noGrp="1"/>
          </p:cNvSpPr>
          <p:nvPr>
            <p:ph type="dt" sz="quarter" idx="1"/>
          </p:nvPr>
        </p:nvSpPr>
        <p:spPr>
          <a:xfrm>
            <a:off x="3981728" y="0"/>
            <a:ext cx="3046095" cy="507921"/>
          </a:xfrm>
          <a:prstGeom prst="rect">
            <a:avLst/>
          </a:prstGeom>
        </p:spPr>
        <p:txBody>
          <a:bodyPr vert="horz" lIns="98216" tIns="49108" rIns="98216" bIns="49108" rtlCol="0"/>
          <a:lstStyle>
            <a:lvl1pPr algn="r">
              <a:defRPr sz="1300"/>
            </a:lvl1pPr>
          </a:lstStyle>
          <a:p>
            <a:fld id="{0E27611E-C10F-8E40-8595-90F19DFB85C7}" type="datetimeFigureOut">
              <a:rPr lang="en-US" smtClean="0"/>
              <a:pPr/>
              <a:t>11/30/2020</a:t>
            </a:fld>
            <a:endParaRPr lang="en-US"/>
          </a:p>
        </p:txBody>
      </p:sp>
      <p:sp>
        <p:nvSpPr>
          <p:cNvPr id="4" name="Footer Placeholder 3"/>
          <p:cNvSpPr>
            <a:spLocks noGrp="1"/>
          </p:cNvSpPr>
          <p:nvPr>
            <p:ph type="ftr" sz="quarter" idx="2"/>
          </p:nvPr>
        </p:nvSpPr>
        <p:spPr>
          <a:xfrm>
            <a:off x="0" y="9648729"/>
            <a:ext cx="3046095" cy="507921"/>
          </a:xfrm>
          <a:prstGeom prst="rect">
            <a:avLst/>
          </a:prstGeom>
        </p:spPr>
        <p:txBody>
          <a:bodyPr vert="horz" lIns="98216" tIns="49108" rIns="98216" bIns="49108" rtlCol="0" anchor="b"/>
          <a:lstStyle>
            <a:lvl1pPr algn="l">
              <a:defRPr sz="1300"/>
            </a:lvl1pPr>
          </a:lstStyle>
          <a:p>
            <a:endParaRPr lang="en-US"/>
          </a:p>
        </p:txBody>
      </p:sp>
      <p:sp>
        <p:nvSpPr>
          <p:cNvPr id="5" name="Slide Number Placeholder 4"/>
          <p:cNvSpPr>
            <a:spLocks noGrp="1"/>
          </p:cNvSpPr>
          <p:nvPr>
            <p:ph type="sldNum" sz="quarter" idx="3"/>
          </p:nvPr>
        </p:nvSpPr>
        <p:spPr>
          <a:xfrm>
            <a:off x="3981728" y="9648729"/>
            <a:ext cx="3046095" cy="507921"/>
          </a:xfrm>
          <a:prstGeom prst="rect">
            <a:avLst/>
          </a:prstGeom>
        </p:spPr>
        <p:txBody>
          <a:bodyPr vert="horz" lIns="98216" tIns="49108" rIns="98216" bIns="49108" rtlCol="0" anchor="b"/>
          <a:lstStyle>
            <a:lvl1pPr algn="r">
              <a:defRPr sz="1300"/>
            </a:lvl1pPr>
          </a:lstStyle>
          <a:p>
            <a:fld id="{F915F386-FFD1-A849-85B7-3710D5A78D69}" type="slidenum">
              <a:rPr lang="en-US" smtClean="0"/>
              <a:pPr/>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6095" cy="507921"/>
          </a:xfrm>
          <a:prstGeom prst="rect">
            <a:avLst/>
          </a:prstGeom>
        </p:spPr>
        <p:txBody>
          <a:bodyPr vert="horz" lIns="98216" tIns="49108" rIns="98216" bIns="49108" rtlCol="0"/>
          <a:lstStyle>
            <a:lvl1pPr algn="l">
              <a:defRPr sz="1300"/>
            </a:lvl1pPr>
          </a:lstStyle>
          <a:p>
            <a:endParaRPr lang="en-US"/>
          </a:p>
        </p:txBody>
      </p:sp>
      <p:sp>
        <p:nvSpPr>
          <p:cNvPr id="3" name="Date Placeholder 2"/>
          <p:cNvSpPr>
            <a:spLocks noGrp="1"/>
          </p:cNvSpPr>
          <p:nvPr>
            <p:ph type="dt" idx="1"/>
          </p:nvPr>
        </p:nvSpPr>
        <p:spPr>
          <a:xfrm>
            <a:off x="3981728" y="0"/>
            <a:ext cx="3046095" cy="507921"/>
          </a:xfrm>
          <a:prstGeom prst="rect">
            <a:avLst/>
          </a:prstGeom>
        </p:spPr>
        <p:txBody>
          <a:bodyPr vert="horz" lIns="98216" tIns="49108" rIns="98216" bIns="49108" rtlCol="0"/>
          <a:lstStyle>
            <a:lvl1pPr algn="r">
              <a:defRPr sz="1300"/>
            </a:lvl1pPr>
          </a:lstStyle>
          <a:p>
            <a:fld id="{41A59AA0-E455-8245-9E35-3725C906E7FD}" type="datetimeFigureOut">
              <a:rPr lang="en-US" smtClean="0"/>
              <a:pPr/>
              <a:t>11/30/2020</a:t>
            </a:fld>
            <a:endParaRPr lang="en-US"/>
          </a:p>
        </p:txBody>
      </p:sp>
      <p:sp>
        <p:nvSpPr>
          <p:cNvPr id="4" name="Slide Image Placeholder 3"/>
          <p:cNvSpPr>
            <a:spLocks noGrp="1" noRot="1" noChangeAspect="1"/>
          </p:cNvSpPr>
          <p:nvPr>
            <p:ph type="sldImg" idx="2"/>
          </p:nvPr>
        </p:nvSpPr>
        <p:spPr>
          <a:xfrm>
            <a:off x="466725" y="762000"/>
            <a:ext cx="6096000" cy="3810000"/>
          </a:xfrm>
          <a:prstGeom prst="rect">
            <a:avLst/>
          </a:prstGeom>
          <a:noFill/>
          <a:ln w="12700">
            <a:solidFill>
              <a:prstClr val="black"/>
            </a:solidFill>
          </a:ln>
        </p:spPr>
        <p:txBody>
          <a:bodyPr vert="horz" lIns="98216" tIns="49108" rIns="98216" bIns="49108" rtlCol="0" anchor="ctr"/>
          <a:lstStyle/>
          <a:p>
            <a:endParaRPr lang="en-US"/>
          </a:p>
        </p:txBody>
      </p:sp>
      <p:sp>
        <p:nvSpPr>
          <p:cNvPr id="5" name="Notes Placeholder 4"/>
          <p:cNvSpPr>
            <a:spLocks noGrp="1"/>
          </p:cNvSpPr>
          <p:nvPr>
            <p:ph type="body" sz="quarter" idx="3"/>
          </p:nvPr>
        </p:nvSpPr>
        <p:spPr>
          <a:xfrm>
            <a:off x="702945" y="4825246"/>
            <a:ext cx="5623560" cy="4571286"/>
          </a:xfrm>
          <a:prstGeom prst="rect">
            <a:avLst/>
          </a:prstGeom>
        </p:spPr>
        <p:txBody>
          <a:bodyPr vert="horz" lIns="98216" tIns="49108" rIns="98216" bIns="49108" rtlCol="0">
            <a:normAutofit/>
          </a:body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a:p>
        </p:txBody>
      </p:sp>
      <p:sp>
        <p:nvSpPr>
          <p:cNvPr id="6" name="Footer Placeholder 5"/>
          <p:cNvSpPr>
            <a:spLocks noGrp="1"/>
          </p:cNvSpPr>
          <p:nvPr>
            <p:ph type="ftr" sz="quarter" idx="4"/>
          </p:nvPr>
        </p:nvSpPr>
        <p:spPr>
          <a:xfrm>
            <a:off x="0" y="9648729"/>
            <a:ext cx="3046095" cy="507921"/>
          </a:xfrm>
          <a:prstGeom prst="rect">
            <a:avLst/>
          </a:prstGeom>
        </p:spPr>
        <p:txBody>
          <a:bodyPr vert="horz" lIns="98216" tIns="49108" rIns="98216" bIns="49108" rtlCol="0" anchor="b"/>
          <a:lstStyle>
            <a:lvl1pPr algn="l">
              <a:defRPr sz="1300"/>
            </a:lvl1pPr>
          </a:lstStyle>
          <a:p>
            <a:endParaRPr lang="en-US"/>
          </a:p>
        </p:txBody>
      </p:sp>
      <p:sp>
        <p:nvSpPr>
          <p:cNvPr id="7" name="Slide Number Placeholder 6"/>
          <p:cNvSpPr>
            <a:spLocks noGrp="1"/>
          </p:cNvSpPr>
          <p:nvPr>
            <p:ph type="sldNum" sz="quarter" idx="5"/>
          </p:nvPr>
        </p:nvSpPr>
        <p:spPr>
          <a:xfrm>
            <a:off x="3981728" y="9648729"/>
            <a:ext cx="3046095" cy="507921"/>
          </a:xfrm>
          <a:prstGeom prst="rect">
            <a:avLst/>
          </a:prstGeom>
        </p:spPr>
        <p:txBody>
          <a:bodyPr vert="horz" lIns="98216" tIns="49108" rIns="98216" bIns="49108" rtlCol="0" anchor="b"/>
          <a:lstStyle>
            <a:lvl1pPr algn="r">
              <a:defRPr sz="1300"/>
            </a:lvl1pPr>
          </a:lstStyle>
          <a:p>
            <a:fld id="{9361AD5C-BC95-3D4C-8325-8946398A2264}"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9361AD5C-BC95-3D4C-8325-8946398A2264}" type="slidenum">
              <a:rPr lang="en-US" smtClean="0"/>
              <a:pPr/>
              <a:t>1</a:t>
            </a:fld>
            <a:endParaRPr lang="en-US"/>
          </a:p>
        </p:txBody>
      </p:sp>
    </p:spTree>
    <p:extLst>
      <p:ext uri="{BB962C8B-B14F-4D97-AF65-F5344CB8AC3E}">
        <p14:creationId xmlns:p14="http://schemas.microsoft.com/office/powerpoint/2010/main" val="2016128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latin typeface="Calibri"/>
            </a:endParaRPr>
          </a:p>
        </p:txBody>
      </p:sp>
      <p:sp>
        <p:nvSpPr>
          <p:cNvPr id="4" name="Slide Number Placeholder 3"/>
          <p:cNvSpPr>
            <a:spLocks noGrp="1"/>
          </p:cNvSpPr>
          <p:nvPr>
            <p:ph type="sldNum" sz="quarter" idx="10"/>
          </p:nvPr>
        </p:nvSpPr>
        <p:spPr/>
        <p:txBody>
          <a:bodyPr/>
          <a:lstStyle/>
          <a:p>
            <a:fld id="{9361AD5C-BC95-3D4C-8325-8946398A2264}" type="slidenum">
              <a:rPr lang="en-US" smtClean="0"/>
              <a:pPr/>
              <a:t>23</a:t>
            </a:fld>
            <a:endParaRPr lang="en-US"/>
          </a:p>
        </p:txBody>
      </p:sp>
    </p:spTree>
    <p:extLst>
      <p:ext uri="{BB962C8B-B14F-4D97-AF65-F5344CB8AC3E}">
        <p14:creationId xmlns:p14="http://schemas.microsoft.com/office/powerpoint/2010/main" val="1283051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9361AD5C-BC95-3D4C-8325-8946398A2264}" type="slidenum">
              <a:rPr lang="en-US" smtClean="0"/>
              <a:pPr/>
              <a:t>25</a:t>
            </a:fld>
            <a:endParaRPr lang="en-US"/>
          </a:p>
        </p:txBody>
      </p:sp>
    </p:spTree>
    <p:extLst>
      <p:ext uri="{BB962C8B-B14F-4D97-AF65-F5344CB8AC3E}">
        <p14:creationId xmlns:p14="http://schemas.microsoft.com/office/powerpoint/2010/main" val="1283051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9361AD5C-BC95-3D4C-8325-8946398A2264}" type="slidenum">
              <a:rPr lang="en-US" smtClean="0"/>
              <a:pPr/>
              <a:t>27</a:t>
            </a:fld>
            <a:endParaRPr lang="en-US"/>
          </a:p>
        </p:txBody>
      </p:sp>
    </p:spTree>
    <p:extLst>
      <p:ext uri="{BB962C8B-B14F-4D97-AF65-F5344CB8AC3E}">
        <p14:creationId xmlns:p14="http://schemas.microsoft.com/office/powerpoint/2010/main" val="12830516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9361AD5C-BC95-3D4C-8325-8946398A2264}" type="slidenum">
              <a:rPr lang="en-US" smtClean="0"/>
              <a:pPr/>
              <a:t>31</a:t>
            </a:fld>
            <a:endParaRPr lang="en-US"/>
          </a:p>
        </p:txBody>
      </p:sp>
    </p:spTree>
    <p:extLst>
      <p:ext uri="{BB962C8B-B14F-4D97-AF65-F5344CB8AC3E}">
        <p14:creationId xmlns:p14="http://schemas.microsoft.com/office/powerpoint/2010/main" val="12830516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9361AD5C-BC95-3D4C-8325-8946398A2264}" type="slidenum">
              <a:rPr lang="en-US" smtClean="0"/>
              <a:pPr/>
              <a:t>33</a:t>
            </a:fld>
            <a:endParaRPr lang="en-US"/>
          </a:p>
        </p:txBody>
      </p:sp>
    </p:spTree>
    <p:extLst>
      <p:ext uri="{BB962C8B-B14F-4D97-AF65-F5344CB8AC3E}">
        <p14:creationId xmlns:p14="http://schemas.microsoft.com/office/powerpoint/2010/main" val="46809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Customer Proxy = Analyst</a:t>
            </a:r>
          </a:p>
        </p:txBody>
      </p:sp>
      <p:sp>
        <p:nvSpPr>
          <p:cNvPr id="4" name="Slide Number Placeholder 3"/>
          <p:cNvSpPr>
            <a:spLocks noGrp="1"/>
          </p:cNvSpPr>
          <p:nvPr>
            <p:ph type="sldNum" sz="quarter" idx="10"/>
          </p:nvPr>
        </p:nvSpPr>
        <p:spPr/>
        <p:txBody>
          <a:bodyPr/>
          <a:lstStyle/>
          <a:p>
            <a:fld id="{9361AD5C-BC95-3D4C-8325-8946398A2264}" type="slidenum">
              <a:rPr lang="en-US" smtClean="0"/>
              <a:pPr/>
              <a:t>34</a:t>
            </a:fld>
            <a:endParaRPr lang="en-US"/>
          </a:p>
        </p:txBody>
      </p:sp>
    </p:spTree>
    <p:extLst>
      <p:ext uri="{BB962C8B-B14F-4D97-AF65-F5344CB8AC3E}">
        <p14:creationId xmlns:p14="http://schemas.microsoft.com/office/powerpoint/2010/main" val="2779955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9361AD5C-BC95-3D4C-8325-8946398A2264}" type="slidenum">
              <a:rPr lang="en-US" smtClean="0"/>
              <a:pPr/>
              <a:t>35</a:t>
            </a:fld>
            <a:endParaRPr lang="en-US"/>
          </a:p>
        </p:txBody>
      </p:sp>
    </p:spTree>
    <p:extLst>
      <p:ext uri="{BB962C8B-B14F-4D97-AF65-F5344CB8AC3E}">
        <p14:creationId xmlns:p14="http://schemas.microsoft.com/office/powerpoint/2010/main" val="12830516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9361AD5C-BC95-3D4C-8325-8946398A2264}" type="slidenum">
              <a:rPr lang="en-US" smtClean="0"/>
              <a:pPr/>
              <a:t>36</a:t>
            </a:fld>
            <a:endParaRPr lang="en-US"/>
          </a:p>
        </p:txBody>
      </p:sp>
    </p:spTree>
    <p:extLst>
      <p:ext uri="{BB962C8B-B14F-4D97-AF65-F5344CB8AC3E}">
        <p14:creationId xmlns:p14="http://schemas.microsoft.com/office/powerpoint/2010/main" val="1283051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Voorbereiding (ruwe inschatting) – Change</a:t>
            </a:r>
            <a:r>
              <a:rPr lang="nl-BE" baseline="0"/>
              <a:t> board op basis van de ruwe inschatting waar dat hij komt – lijst van de backlog items is daar geprioriteerde. – Pokerplanning (verder in detail)</a:t>
            </a:r>
          </a:p>
          <a:p>
            <a:endParaRPr lang="nl-BE"/>
          </a:p>
        </p:txBody>
      </p:sp>
      <p:sp>
        <p:nvSpPr>
          <p:cNvPr id="4" name="Slide Number Placeholder 3"/>
          <p:cNvSpPr>
            <a:spLocks noGrp="1"/>
          </p:cNvSpPr>
          <p:nvPr>
            <p:ph type="sldNum" sz="quarter" idx="10"/>
          </p:nvPr>
        </p:nvSpPr>
        <p:spPr/>
        <p:txBody>
          <a:bodyPr/>
          <a:lstStyle/>
          <a:p>
            <a:fld id="{9361AD5C-BC95-3D4C-8325-8946398A2264}" type="slidenum">
              <a:rPr lang="en-US" smtClean="0"/>
              <a:pPr/>
              <a:t>38</a:t>
            </a:fld>
            <a:endParaRPr lang="en-US"/>
          </a:p>
        </p:txBody>
      </p:sp>
    </p:spTree>
    <p:extLst>
      <p:ext uri="{BB962C8B-B14F-4D97-AF65-F5344CB8AC3E}">
        <p14:creationId xmlns:p14="http://schemas.microsoft.com/office/powerpoint/2010/main" val="12830516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 Naam eruit</a:t>
            </a:r>
          </a:p>
        </p:txBody>
      </p:sp>
      <p:sp>
        <p:nvSpPr>
          <p:cNvPr id="4" name="Slide Number Placeholder 3"/>
          <p:cNvSpPr>
            <a:spLocks noGrp="1"/>
          </p:cNvSpPr>
          <p:nvPr>
            <p:ph type="sldNum" sz="quarter" idx="10"/>
          </p:nvPr>
        </p:nvSpPr>
        <p:spPr/>
        <p:txBody>
          <a:bodyPr/>
          <a:lstStyle/>
          <a:p>
            <a:fld id="{9361AD5C-BC95-3D4C-8325-8946398A2264}" type="slidenum">
              <a:rPr lang="en-US" smtClean="0"/>
              <a:pPr/>
              <a:t>46</a:t>
            </a:fld>
            <a:endParaRPr lang="en-US"/>
          </a:p>
        </p:txBody>
      </p:sp>
    </p:spTree>
    <p:extLst>
      <p:ext uri="{BB962C8B-B14F-4D97-AF65-F5344CB8AC3E}">
        <p14:creationId xmlns:p14="http://schemas.microsoft.com/office/powerpoint/2010/main" val="4162166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9361AD5C-BC95-3D4C-8325-8946398A2264}" type="slidenum">
              <a:rPr lang="en-US" smtClean="0"/>
              <a:pPr/>
              <a:t>2</a:t>
            </a:fld>
            <a:endParaRPr lang="en-US"/>
          </a:p>
        </p:txBody>
      </p:sp>
    </p:spTree>
    <p:extLst>
      <p:ext uri="{BB962C8B-B14F-4D97-AF65-F5344CB8AC3E}">
        <p14:creationId xmlns:p14="http://schemas.microsoft.com/office/powerpoint/2010/main" val="18446942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9361AD5C-BC95-3D4C-8325-8946398A2264}" type="slidenum">
              <a:rPr lang="en-US" smtClean="0"/>
              <a:pPr/>
              <a:t>50</a:t>
            </a:fld>
            <a:endParaRPr lang="en-US"/>
          </a:p>
        </p:txBody>
      </p:sp>
    </p:spTree>
    <p:extLst>
      <p:ext uri="{BB962C8B-B14F-4D97-AF65-F5344CB8AC3E}">
        <p14:creationId xmlns:p14="http://schemas.microsoft.com/office/powerpoint/2010/main" val="42643845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Proxy en developers</a:t>
            </a:r>
            <a:r>
              <a:rPr lang="nl-BE" baseline="0"/>
              <a:t> doen de verdere detailering</a:t>
            </a:r>
          </a:p>
          <a:p>
            <a:endParaRPr lang="nl-BE"/>
          </a:p>
        </p:txBody>
      </p:sp>
      <p:sp>
        <p:nvSpPr>
          <p:cNvPr id="4" name="Slide Number Placeholder 3"/>
          <p:cNvSpPr>
            <a:spLocks noGrp="1"/>
          </p:cNvSpPr>
          <p:nvPr>
            <p:ph type="sldNum" sz="quarter" idx="10"/>
          </p:nvPr>
        </p:nvSpPr>
        <p:spPr/>
        <p:txBody>
          <a:bodyPr/>
          <a:lstStyle/>
          <a:p>
            <a:fld id="{9361AD5C-BC95-3D4C-8325-8946398A2264}" type="slidenum">
              <a:rPr lang="en-US" smtClean="0"/>
              <a:pPr/>
              <a:t>52</a:t>
            </a:fld>
            <a:endParaRPr lang="en-US"/>
          </a:p>
        </p:txBody>
      </p:sp>
    </p:spTree>
    <p:extLst>
      <p:ext uri="{BB962C8B-B14F-4D97-AF65-F5344CB8AC3E}">
        <p14:creationId xmlns:p14="http://schemas.microsoft.com/office/powerpoint/2010/main" val="8849432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Fast lane</a:t>
            </a:r>
            <a:r>
              <a:rPr lang="nl-BE" baseline="0"/>
              <a:t> – Dringende bug.</a:t>
            </a:r>
          </a:p>
          <a:p>
            <a:r>
              <a:rPr lang="nl-BE" baseline="0"/>
              <a:t>Iets in, is iets uit.</a:t>
            </a:r>
          </a:p>
          <a:p>
            <a:endParaRPr lang="nl-BE"/>
          </a:p>
        </p:txBody>
      </p:sp>
      <p:sp>
        <p:nvSpPr>
          <p:cNvPr id="4" name="Slide Number Placeholder 3"/>
          <p:cNvSpPr>
            <a:spLocks noGrp="1"/>
          </p:cNvSpPr>
          <p:nvPr>
            <p:ph type="sldNum" sz="quarter" idx="10"/>
          </p:nvPr>
        </p:nvSpPr>
        <p:spPr/>
        <p:txBody>
          <a:bodyPr/>
          <a:lstStyle/>
          <a:p>
            <a:fld id="{9361AD5C-BC95-3D4C-8325-8946398A2264}" type="slidenum">
              <a:rPr lang="en-US" smtClean="0"/>
              <a:pPr/>
              <a:t>53</a:t>
            </a:fld>
            <a:endParaRPr lang="en-US"/>
          </a:p>
        </p:txBody>
      </p:sp>
    </p:spTree>
    <p:extLst>
      <p:ext uri="{BB962C8B-B14F-4D97-AF65-F5344CB8AC3E}">
        <p14:creationId xmlns:p14="http://schemas.microsoft.com/office/powerpoint/2010/main" val="3034081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9361AD5C-BC95-3D4C-8325-8946398A2264}" type="slidenum">
              <a:rPr lang="en-US" smtClean="0"/>
              <a:pPr/>
              <a:t>56</a:t>
            </a:fld>
            <a:endParaRPr lang="en-US"/>
          </a:p>
        </p:txBody>
      </p:sp>
    </p:spTree>
    <p:extLst>
      <p:ext uri="{BB962C8B-B14F-4D97-AF65-F5344CB8AC3E}">
        <p14:creationId xmlns:p14="http://schemas.microsoft.com/office/powerpoint/2010/main" val="19108070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9361AD5C-BC95-3D4C-8325-8946398A2264}" type="slidenum">
              <a:rPr lang="en-US" smtClean="0"/>
              <a:pPr/>
              <a:t>57</a:t>
            </a:fld>
            <a:endParaRPr lang="en-US"/>
          </a:p>
        </p:txBody>
      </p:sp>
    </p:spTree>
    <p:extLst>
      <p:ext uri="{BB962C8B-B14F-4D97-AF65-F5344CB8AC3E}">
        <p14:creationId xmlns:p14="http://schemas.microsoft.com/office/powerpoint/2010/main" val="1432367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9361AD5C-BC95-3D4C-8325-8946398A2264}" type="slidenum">
              <a:rPr lang="en-US" smtClean="0"/>
              <a:pPr/>
              <a:t>4</a:t>
            </a:fld>
            <a:endParaRPr lang="en-US"/>
          </a:p>
        </p:txBody>
      </p:sp>
    </p:spTree>
    <p:extLst>
      <p:ext uri="{BB962C8B-B14F-4D97-AF65-F5344CB8AC3E}">
        <p14:creationId xmlns:p14="http://schemas.microsoft.com/office/powerpoint/2010/main" val="3060377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9361AD5C-BC95-3D4C-8325-8946398A2264}" type="slidenum">
              <a:rPr lang="en-US" smtClean="0"/>
              <a:pPr/>
              <a:t>5</a:t>
            </a:fld>
            <a:endParaRPr lang="en-US"/>
          </a:p>
        </p:txBody>
      </p:sp>
    </p:spTree>
    <p:extLst>
      <p:ext uri="{BB962C8B-B14F-4D97-AF65-F5344CB8AC3E}">
        <p14:creationId xmlns:p14="http://schemas.microsoft.com/office/powerpoint/2010/main" val="3060377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9361AD5C-BC95-3D4C-8325-8946398A2264}" type="slidenum">
              <a:rPr lang="en-US" smtClean="0"/>
              <a:pPr/>
              <a:t>7</a:t>
            </a:fld>
            <a:endParaRPr lang="en-US"/>
          </a:p>
        </p:txBody>
      </p:sp>
    </p:spTree>
    <p:extLst>
      <p:ext uri="{BB962C8B-B14F-4D97-AF65-F5344CB8AC3E}">
        <p14:creationId xmlns:p14="http://schemas.microsoft.com/office/powerpoint/2010/main" val="2016128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9361AD5C-BC95-3D4C-8325-8946398A2264}" type="slidenum">
              <a:rPr lang="en-US" smtClean="0"/>
              <a:pPr/>
              <a:t>11</a:t>
            </a:fld>
            <a:endParaRPr lang="en-US"/>
          </a:p>
        </p:txBody>
      </p:sp>
    </p:spTree>
    <p:extLst>
      <p:ext uri="{BB962C8B-B14F-4D97-AF65-F5344CB8AC3E}">
        <p14:creationId xmlns:p14="http://schemas.microsoft.com/office/powerpoint/2010/main" val="2769861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9361AD5C-BC95-3D4C-8325-8946398A2264}" type="slidenum">
              <a:rPr lang="en-US" smtClean="0"/>
              <a:pPr/>
              <a:t>17</a:t>
            </a:fld>
            <a:endParaRPr lang="en-US"/>
          </a:p>
        </p:txBody>
      </p:sp>
    </p:spTree>
    <p:extLst>
      <p:ext uri="{BB962C8B-B14F-4D97-AF65-F5344CB8AC3E}">
        <p14:creationId xmlns:p14="http://schemas.microsoft.com/office/powerpoint/2010/main" val="29359336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latin typeface="Calibri"/>
            </a:endParaRPr>
          </a:p>
        </p:txBody>
      </p:sp>
      <p:sp>
        <p:nvSpPr>
          <p:cNvPr id="4" name="Slide Number Placeholder 3"/>
          <p:cNvSpPr>
            <a:spLocks noGrp="1"/>
          </p:cNvSpPr>
          <p:nvPr>
            <p:ph type="sldNum" sz="quarter" idx="10"/>
          </p:nvPr>
        </p:nvSpPr>
        <p:spPr/>
        <p:txBody>
          <a:bodyPr/>
          <a:lstStyle/>
          <a:p>
            <a:fld id="{9361AD5C-BC95-3D4C-8325-8946398A2264}" type="slidenum">
              <a:rPr lang="en-US" smtClean="0"/>
              <a:pPr/>
              <a:t>19</a:t>
            </a:fld>
            <a:endParaRPr lang="en-US"/>
          </a:p>
        </p:txBody>
      </p:sp>
    </p:spTree>
    <p:extLst>
      <p:ext uri="{BB962C8B-B14F-4D97-AF65-F5344CB8AC3E}">
        <p14:creationId xmlns:p14="http://schemas.microsoft.com/office/powerpoint/2010/main" val="42890001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latin typeface="Calibri"/>
            </a:endParaRPr>
          </a:p>
        </p:txBody>
      </p:sp>
      <p:sp>
        <p:nvSpPr>
          <p:cNvPr id="4" name="Slide Number Placeholder 3"/>
          <p:cNvSpPr>
            <a:spLocks noGrp="1"/>
          </p:cNvSpPr>
          <p:nvPr>
            <p:ph type="sldNum" sz="quarter" idx="10"/>
          </p:nvPr>
        </p:nvSpPr>
        <p:spPr/>
        <p:txBody>
          <a:bodyPr/>
          <a:lstStyle/>
          <a:p>
            <a:fld id="{9361AD5C-BC95-3D4C-8325-8946398A2264}" type="slidenum">
              <a:rPr lang="en-US" smtClean="0"/>
              <a:pPr/>
              <a:t>20</a:t>
            </a:fld>
            <a:endParaRPr lang="en-US"/>
          </a:p>
        </p:txBody>
      </p:sp>
    </p:spTree>
    <p:extLst>
      <p:ext uri="{BB962C8B-B14F-4D97-AF65-F5344CB8AC3E}">
        <p14:creationId xmlns:p14="http://schemas.microsoft.com/office/powerpoint/2010/main" val="1283051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Light">
    <p:spTree>
      <p:nvGrpSpPr>
        <p:cNvPr id="1" name=""/>
        <p:cNvGrpSpPr/>
        <p:nvPr/>
      </p:nvGrpSpPr>
      <p:grpSpPr>
        <a:xfrm>
          <a:off x="0" y="0"/>
          <a:ext cx="0" cy="0"/>
          <a:chOff x="0" y="0"/>
          <a:chExt cx="0" cy="0"/>
        </a:xfrm>
      </p:grpSpPr>
      <p:sp>
        <p:nvSpPr>
          <p:cNvPr id="2" name="Title 1"/>
          <p:cNvSpPr>
            <a:spLocks noGrp="1"/>
          </p:cNvSpPr>
          <p:nvPr>
            <p:ph type="ctrTitle"/>
          </p:nvPr>
        </p:nvSpPr>
        <p:spPr>
          <a:xfrm>
            <a:off x="558799" y="2037253"/>
            <a:ext cx="7500055" cy="707886"/>
          </a:xfrm>
        </p:spPr>
        <p:txBody>
          <a:bodyPr wrap="square" anchor="b">
            <a:spAutoFit/>
          </a:bodyPr>
          <a:lstStyle>
            <a:lvl1pPr algn="ctr">
              <a:defRPr sz="4000" b="1">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58799" y="2802318"/>
            <a:ext cx="5937251" cy="523220"/>
          </a:xfrm>
        </p:spPr>
        <p:txBody>
          <a:bodyPr wrap="square" anchor="t">
            <a:spAutoFit/>
          </a:bodyPr>
          <a:lstStyle>
            <a:lvl1pPr marL="0" indent="0" algn="ctr">
              <a:buNone/>
              <a:defRPr sz="2800" b="1">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ed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1" y="1052017"/>
            <a:ext cx="7677150" cy="3910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83E3A20B-E04C-3542-BD5C-CFE9848EFB9A}" type="slidenum">
              <a:rPr lang="en-US" smtClean="0"/>
              <a:pPr/>
              <a:t>‹#›</a:t>
            </a:fld>
            <a:endParaRPr lang="en-US"/>
          </a:p>
        </p:txBody>
      </p:sp>
      <p:sp>
        <p:nvSpPr>
          <p:cNvPr id="5" name="Text Placeholder 7"/>
          <p:cNvSpPr>
            <a:spLocks noGrp="1"/>
          </p:cNvSpPr>
          <p:nvPr>
            <p:ph type="body" sz="quarter" idx="13"/>
          </p:nvPr>
        </p:nvSpPr>
        <p:spPr>
          <a:xfrm>
            <a:off x="457200" y="655484"/>
            <a:ext cx="6897757" cy="369332"/>
          </a:xfrm>
        </p:spPr>
        <p:txBody>
          <a:bodyPr wrap="square" anchor="t">
            <a:spAutoFit/>
          </a:bodyPr>
          <a:lstStyle>
            <a:lvl1pPr marL="0" indent="0">
              <a:buFont typeface="+mj-lt"/>
              <a:buNone/>
              <a:defRPr>
                <a:solidFill>
                  <a:srgbClr val="6AA193"/>
                </a:solidFill>
              </a:defRPr>
            </a:lvl1pPr>
            <a:lvl2pPr marL="800100" indent="-342900">
              <a:buFont typeface="+mj-lt"/>
              <a:buNone/>
              <a:defRPr/>
            </a:lvl2pPr>
            <a:lvl3pPr marL="1257300" indent="-342900">
              <a:buFont typeface="+mj-lt"/>
              <a:buNone/>
              <a:defRPr/>
            </a:lvl3pPr>
            <a:lvl4pPr marL="1714500" indent="-342900">
              <a:buFont typeface="+mj-lt"/>
              <a:buNone/>
              <a:defRPr/>
            </a:lvl4pPr>
            <a:lvl5pPr marL="2171700" indent="-342900">
              <a:buFont typeface="+mj-lt"/>
              <a:buNone/>
              <a:defRPr/>
            </a:lvl5pPr>
          </a:lstStyle>
          <a:p>
            <a:pPr lvl="0"/>
            <a:r>
              <a:rPr lang="en-US"/>
              <a:t>Click to edit Master text styles</a:t>
            </a:r>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ouble content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194892"/>
            <a:ext cx="3780000" cy="37771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83E3A20B-E04C-3542-BD5C-CFE9848EFB9A}" type="slidenum">
              <a:rPr lang="en-US" smtClean="0"/>
              <a:pPr/>
              <a:t>‹#›</a:t>
            </a:fld>
            <a:endParaRPr lang="en-US"/>
          </a:p>
        </p:txBody>
      </p:sp>
      <p:sp>
        <p:nvSpPr>
          <p:cNvPr id="8" name="Text Placeholder 7"/>
          <p:cNvSpPr>
            <a:spLocks noGrp="1"/>
          </p:cNvSpPr>
          <p:nvPr>
            <p:ph type="body" sz="quarter" idx="13"/>
          </p:nvPr>
        </p:nvSpPr>
        <p:spPr>
          <a:xfrm>
            <a:off x="457202" y="655484"/>
            <a:ext cx="6897756" cy="369332"/>
          </a:xfrm>
        </p:spPr>
        <p:txBody>
          <a:bodyPr wrap="square" anchor="t">
            <a:spAutoFit/>
          </a:bodyPr>
          <a:lstStyle>
            <a:lvl1pPr marL="0" indent="0">
              <a:buFont typeface="+mj-lt"/>
              <a:buNone/>
              <a:defRPr>
                <a:solidFill>
                  <a:srgbClr val="6AA193"/>
                </a:solidFill>
              </a:defRPr>
            </a:lvl1pPr>
            <a:lvl2pPr marL="800100" indent="-342900">
              <a:buFont typeface="+mj-lt"/>
              <a:buNone/>
              <a:defRPr/>
            </a:lvl2pPr>
            <a:lvl3pPr marL="1257300" indent="-342900">
              <a:buFont typeface="+mj-lt"/>
              <a:buNone/>
              <a:defRPr/>
            </a:lvl3pPr>
            <a:lvl4pPr marL="1714500" indent="-342900">
              <a:buFont typeface="+mj-lt"/>
              <a:buNone/>
              <a:defRPr/>
            </a:lvl4pPr>
            <a:lvl5pPr marL="2171700" indent="-342900">
              <a:buFont typeface="+mj-lt"/>
              <a:buNone/>
              <a:defRPr/>
            </a:lvl5pPr>
          </a:lstStyle>
          <a:p>
            <a:pPr lvl="0"/>
            <a:r>
              <a:rPr lang="en-US"/>
              <a:t>Click to edit Master text styles</a:t>
            </a:r>
          </a:p>
        </p:txBody>
      </p:sp>
      <p:sp>
        <p:nvSpPr>
          <p:cNvPr id="7" name="Content Placeholder 2"/>
          <p:cNvSpPr>
            <a:spLocks noGrp="1"/>
          </p:cNvSpPr>
          <p:nvPr>
            <p:ph idx="14"/>
          </p:nvPr>
        </p:nvSpPr>
        <p:spPr>
          <a:xfrm>
            <a:off x="4386205" y="1194892"/>
            <a:ext cx="3780000" cy="37771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3E3A20B-E04C-3542-BD5C-CFE9848EFB9A}" type="slidenum">
              <a:rPr lang="en-US" smtClean="0"/>
              <a:pPr/>
              <a:t>‹#›</a:t>
            </a:fld>
            <a:endParaRPr lang="en-US"/>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Questions Ligh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19275" y="814507"/>
            <a:ext cx="5505450" cy="4085986"/>
          </a:xfrm>
          <a:prstGeom prst="rect">
            <a:avLst/>
          </a:prstGeom>
        </p:spPr>
      </p:pic>
      <p:sp>
        <p:nvSpPr>
          <p:cNvPr id="2" name="Title 1"/>
          <p:cNvSpPr>
            <a:spLocks noGrp="1"/>
          </p:cNvSpPr>
          <p:nvPr>
            <p:ph type="title"/>
          </p:nvPr>
        </p:nvSpPr>
        <p:spPr>
          <a:xfrm>
            <a:off x="2133601" y="1532465"/>
            <a:ext cx="4854574" cy="461665"/>
          </a:xfrm>
        </p:spPr>
        <p:txBody>
          <a:bodyPr anchor="ctr"/>
          <a:lstStyle>
            <a:lvl1pPr algn="ctr">
              <a:defRPr/>
            </a:lvl1pPr>
          </a:lstStyle>
          <a:p>
            <a:r>
              <a:rPr lang="en-US"/>
              <a:t>Click to edit Master title style</a:t>
            </a:r>
          </a:p>
        </p:txBody>
      </p:sp>
      <p:sp>
        <p:nvSpPr>
          <p:cNvPr id="6" name="Slide Number Placeholder 5"/>
          <p:cNvSpPr>
            <a:spLocks noGrp="1"/>
          </p:cNvSpPr>
          <p:nvPr>
            <p:ph type="sldNum" sz="quarter" idx="12"/>
          </p:nvPr>
        </p:nvSpPr>
        <p:spPr/>
        <p:txBody>
          <a:bodyPr/>
          <a:lstStyle/>
          <a:p>
            <a:fld id="{83E3A20B-E04C-3542-BD5C-CFE9848EFB9A}" type="slidenum">
              <a:rPr lang="en-US" smtClean="0"/>
              <a:pPr/>
              <a:t>‹#›</a:t>
            </a:fld>
            <a:endParaRPr lang="en-US"/>
          </a:p>
        </p:txBody>
      </p:sp>
    </p:spTree>
  </p:cSld>
  <p:clrMapOvr>
    <a:masterClrMapping/>
  </p:clrMapOvr>
  <p:transition spd="slow"/>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1" y="193819"/>
            <a:ext cx="6896276" cy="461665"/>
          </a:xfrm>
          <a:prstGeom prst="rect">
            <a:avLst/>
          </a:prstGeom>
        </p:spPr>
        <p:txBody>
          <a:bodyPr vert="horz" wrap="square" lIns="91440" tIns="45720" rIns="91440" bIns="45720" rtlCol="0" anchor="b" anchorCtr="0">
            <a:normAutofit/>
          </a:bodyPr>
          <a:lstStyle/>
          <a:p>
            <a:r>
              <a:rPr lang="en-US"/>
              <a:t>Click to edit Master title style</a:t>
            </a:r>
          </a:p>
        </p:txBody>
      </p:sp>
      <p:sp>
        <p:nvSpPr>
          <p:cNvPr id="3" name="Text Placeholder 2"/>
          <p:cNvSpPr>
            <a:spLocks noGrp="1"/>
          </p:cNvSpPr>
          <p:nvPr>
            <p:ph type="body" idx="1"/>
          </p:nvPr>
        </p:nvSpPr>
        <p:spPr>
          <a:xfrm>
            <a:off x="457201" y="1061542"/>
            <a:ext cx="7677150" cy="391024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4338461" y="5296959"/>
            <a:ext cx="467078" cy="304271"/>
          </a:xfrm>
          <a:prstGeom prst="rect">
            <a:avLst/>
          </a:prstGeom>
        </p:spPr>
        <p:txBody>
          <a:bodyPr vert="horz" lIns="91440" tIns="45720" rIns="91440" bIns="45720" rtlCol="0" anchor="ctr"/>
          <a:lstStyle>
            <a:lvl1pPr algn="ctr">
              <a:defRPr sz="600">
                <a:solidFill>
                  <a:srgbClr val="639786"/>
                </a:solidFill>
              </a:defRPr>
            </a:lvl1pPr>
          </a:lstStyle>
          <a:p>
            <a:fld id="{83E3A20B-E04C-3542-BD5C-CFE9848EFB9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69" r:id="rId5"/>
  </p:sldLayoutIdLst>
  <p:transition spd="slow"/>
  <p:hf hdr="0" ftr="0" dt="0"/>
  <p:txStyles>
    <p:titleStyle>
      <a:lvl1pPr algn="l" defTabSz="457200" rtl="0" eaLnBrk="1" latinLnBrk="0" hangingPunct="1">
        <a:spcBef>
          <a:spcPct val="0"/>
        </a:spcBef>
        <a:buNone/>
        <a:defRPr sz="2400" kern="1200">
          <a:solidFill>
            <a:schemeClr val="accent1"/>
          </a:solidFill>
          <a:latin typeface="Aleo"/>
          <a:ea typeface="+mj-ea"/>
          <a:cs typeface="Aleo"/>
        </a:defRPr>
      </a:lvl1pPr>
    </p:titleStyle>
    <p:bodyStyle>
      <a:lvl1pPr marL="342000" indent="-342900" algn="l" defTabSz="457200" rtl="0" eaLnBrk="1" latinLnBrk="0" hangingPunct="1">
        <a:spcBef>
          <a:spcPct val="20000"/>
        </a:spcBef>
        <a:buClr>
          <a:schemeClr val="accent2"/>
        </a:buClr>
        <a:buSzPct val="100000"/>
        <a:buFont typeface="Arial"/>
        <a:buChar char="•"/>
        <a:defRPr sz="1800" kern="1200">
          <a:solidFill>
            <a:schemeClr val="tx1"/>
          </a:solidFill>
          <a:latin typeface="+mn-lt"/>
          <a:ea typeface="+mn-ea"/>
          <a:cs typeface="+mn-cs"/>
        </a:defRPr>
      </a:lvl1pPr>
      <a:lvl2pPr marL="742950" indent="-285750" algn="l" defTabSz="457200" rtl="0" eaLnBrk="1" latinLnBrk="0" hangingPunct="1">
        <a:spcBef>
          <a:spcPct val="20000"/>
        </a:spcBef>
        <a:buClr>
          <a:schemeClr val="accent2"/>
        </a:buClr>
        <a:buSzPct val="100000"/>
        <a:buFont typeface="Arial"/>
        <a:buChar char="•"/>
        <a:defRPr sz="1600" kern="1200">
          <a:solidFill>
            <a:schemeClr val="tx1"/>
          </a:solidFill>
          <a:latin typeface="+mn-lt"/>
          <a:ea typeface="+mn-ea"/>
          <a:cs typeface="+mn-cs"/>
        </a:defRPr>
      </a:lvl2pPr>
      <a:lvl3pPr marL="1143000" indent="-228600" algn="l" defTabSz="457200" rtl="0" eaLnBrk="1" latinLnBrk="0" hangingPunct="1">
        <a:spcBef>
          <a:spcPct val="20000"/>
        </a:spcBef>
        <a:buClr>
          <a:schemeClr val="accent2"/>
        </a:buClr>
        <a:buSzPct val="100000"/>
        <a:buFont typeface="Arial"/>
        <a:buChar char="•"/>
        <a:defRPr sz="1400" kern="1200">
          <a:solidFill>
            <a:schemeClr val="tx1"/>
          </a:solidFill>
          <a:latin typeface="+mn-lt"/>
          <a:ea typeface="+mn-ea"/>
          <a:cs typeface="+mn-cs"/>
        </a:defRPr>
      </a:lvl3pPr>
      <a:lvl4pPr marL="1600200" indent="-228600" algn="l" defTabSz="457200" rtl="0" eaLnBrk="1" latinLnBrk="0" hangingPunct="1">
        <a:spcBef>
          <a:spcPct val="20000"/>
        </a:spcBef>
        <a:buClr>
          <a:schemeClr val="accent2"/>
        </a:buClr>
        <a:buSzPct val="100000"/>
        <a:buFont typeface="Arial"/>
        <a:buChar char="•"/>
        <a:defRPr sz="1400" kern="1200">
          <a:solidFill>
            <a:schemeClr val="tx1"/>
          </a:solidFill>
          <a:latin typeface="+mn-lt"/>
          <a:ea typeface="+mn-ea"/>
          <a:cs typeface="+mn-cs"/>
        </a:defRPr>
      </a:lvl4pPr>
      <a:lvl5pPr marL="2057400" indent="-228600" algn="l" defTabSz="457200" rtl="0" eaLnBrk="1" latinLnBrk="0" hangingPunct="1">
        <a:spcBef>
          <a:spcPct val="20000"/>
        </a:spcBef>
        <a:buClr>
          <a:schemeClr val="accent2"/>
        </a:buClr>
        <a:buSzPct val="100000"/>
        <a:buFont typeface="Arial"/>
        <a:buChar char="•"/>
        <a:defRPr sz="1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microsoft.com/office/2007/relationships/hdphoto" Target="../media/hdphoto5.wdp"/></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tmp"/><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tmp"/><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tmp"/><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tmp"/><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image" Target="../media/image20.tmp"/><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5.tmp"/></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microsoft.com/office/2007/relationships/hdphoto" Target="../media/hdphoto6.wdp"/></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microsoft.com/office/2007/relationships/hdphoto" Target="../media/hdphoto6.wdp"/></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tmp"/><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5.tmp"/><Relationship Id="rId4" Type="http://schemas.microsoft.com/office/2007/relationships/hdphoto" Target="../media/hdphoto8.wdp"/></Relationships>
</file>

<file path=ppt/slides/_rels/slide51.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tmp"/><Relationship Id="rId1" Type="http://schemas.openxmlformats.org/officeDocument/2006/relationships/slideLayout" Target="../slideLayouts/slideLayout3.xml"/><Relationship Id="rId4" Type="http://schemas.microsoft.com/office/2007/relationships/hdphoto" Target="../media/hdphoto9.wdp"/></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microsoft.com/office/2007/relationships/hdphoto" Target="../media/hdphoto10.wdp"/></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microsoft.com/office/2007/relationships/hdphoto" Target="../media/hdphoto11.wdp"/></Relationships>
</file>

<file path=ppt/slides/_rels/slide58.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kstvak 7"/>
          <p:cNvSpPr txBox="1"/>
          <p:nvPr/>
        </p:nvSpPr>
        <p:spPr>
          <a:xfrm>
            <a:off x="1015724" y="327413"/>
            <a:ext cx="7616652" cy="3154710"/>
          </a:xfrm>
          <a:prstGeom prst="rect">
            <a:avLst/>
          </a:prstGeom>
          <a:noFill/>
        </p:spPr>
        <p:txBody>
          <a:bodyPr wrap="square" rtlCol="0">
            <a:spAutoFit/>
          </a:bodyPr>
          <a:lstStyle/>
          <a:p>
            <a:r>
              <a:rPr lang="nl-BE" sz="19900" b="1" dirty="0">
                <a:solidFill>
                  <a:srgbClr val="EBFFF7"/>
                </a:solidFill>
                <a:latin typeface="Aleo"/>
                <a:ea typeface="+mj-ea"/>
                <a:cs typeface="Aleo"/>
              </a:rPr>
              <a:t>scrum</a:t>
            </a:r>
          </a:p>
        </p:txBody>
      </p:sp>
      <p:sp>
        <p:nvSpPr>
          <p:cNvPr id="2" name="Title 1"/>
          <p:cNvSpPr>
            <a:spLocks noGrp="1"/>
          </p:cNvSpPr>
          <p:nvPr>
            <p:ph type="ctrTitle"/>
          </p:nvPr>
        </p:nvSpPr>
        <p:spPr>
          <a:xfrm>
            <a:off x="558799" y="1421700"/>
            <a:ext cx="7500055" cy="1323439"/>
          </a:xfrm>
        </p:spPr>
        <p:txBody>
          <a:bodyPr/>
          <a:lstStyle/>
          <a:p>
            <a:r>
              <a:rPr lang="nl-BE" dirty="0"/>
              <a:t>Inleiding tot scrum</a:t>
            </a:r>
            <a:br>
              <a:rPr lang="nl-BE"/>
            </a:br>
            <a:r>
              <a:rPr lang="nl-BE"/>
              <a:t>(xxx </a:t>
            </a:r>
            <a:r>
              <a:rPr lang="nl-BE" dirty="0" err="1"/>
              <a:t>style</a:t>
            </a:r>
            <a:r>
              <a:rPr lang="nl-BE" dirty="0"/>
              <a:t>)</a:t>
            </a:r>
          </a:p>
        </p:txBody>
      </p:sp>
      <p:sp>
        <p:nvSpPr>
          <p:cNvPr id="3" name="Subtitle 2"/>
          <p:cNvSpPr>
            <a:spLocks noGrp="1"/>
          </p:cNvSpPr>
          <p:nvPr>
            <p:ph type="subTitle" idx="1"/>
          </p:nvPr>
        </p:nvSpPr>
        <p:spPr>
          <a:xfrm>
            <a:off x="558799" y="2802318"/>
            <a:ext cx="5937251" cy="1040285"/>
          </a:xfrm>
        </p:spPr>
        <p:txBody>
          <a:bodyPr/>
          <a:lstStyle/>
          <a:p>
            <a:r>
              <a:rPr lang="nl-BE"/>
              <a:t>Customer Proxy</a:t>
            </a:r>
          </a:p>
          <a:p>
            <a:r>
              <a:rPr lang="nl-BE"/>
              <a:t>Product Owner</a:t>
            </a:r>
          </a:p>
        </p:txBody>
      </p:sp>
      <p:sp>
        <p:nvSpPr>
          <p:cNvPr id="5" name="Tekstvak 4"/>
          <p:cNvSpPr txBox="1"/>
          <p:nvPr/>
        </p:nvSpPr>
        <p:spPr>
          <a:xfrm>
            <a:off x="6496050" y="4276725"/>
            <a:ext cx="1962150" cy="369332"/>
          </a:xfrm>
          <a:prstGeom prst="rect">
            <a:avLst/>
          </a:prstGeom>
          <a:noFill/>
        </p:spPr>
        <p:txBody>
          <a:bodyPr wrap="square" rtlCol="0">
            <a:spAutoFit/>
          </a:bodyPr>
          <a:lstStyle/>
          <a:p>
            <a:r>
              <a:rPr lang="nl-BE" dirty="0"/>
              <a:t>7 februari 2017</a:t>
            </a:r>
          </a:p>
        </p:txBody>
      </p:sp>
    </p:spTree>
    <p:extLst>
      <p:ext uri="{BB962C8B-B14F-4D97-AF65-F5344CB8AC3E}">
        <p14:creationId xmlns:p14="http://schemas.microsoft.com/office/powerpoint/2010/main" val="804633727"/>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De term “Scrum”</a:t>
            </a:r>
          </a:p>
        </p:txBody>
      </p:sp>
      <p:sp>
        <p:nvSpPr>
          <p:cNvPr id="3" name="Content Placeholder 2"/>
          <p:cNvSpPr>
            <a:spLocks noGrp="1"/>
          </p:cNvSpPr>
          <p:nvPr>
            <p:ph idx="1"/>
          </p:nvPr>
        </p:nvSpPr>
        <p:spPr/>
        <p:txBody>
          <a:bodyPr/>
          <a:lstStyle/>
          <a:p>
            <a:r>
              <a:rPr lang="nl-BE" dirty="0"/>
              <a:t>Ontwikkeling</a:t>
            </a:r>
          </a:p>
          <a:p>
            <a:pPr lvl="1"/>
            <a:r>
              <a:rPr lang="nl-BE" dirty="0"/>
              <a:t>Typisch voor software projecten</a:t>
            </a:r>
          </a:p>
          <a:p>
            <a:r>
              <a:rPr lang="nl-BE" dirty="0"/>
              <a:t>Periode</a:t>
            </a:r>
          </a:p>
          <a:p>
            <a:pPr lvl="1"/>
            <a:r>
              <a:rPr lang="nl-BE" dirty="0"/>
              <a:t>Alles is Time </a:t>
            </a:r>
            <a:r>
              <a:rPr lang="nl-BE" dirty="0" err="1"/>
              <a:t>boxed</a:t>
            </a:r>
            <a:endParaRPr lang="nl-BE" dirty="0"/>
          </a:p>
          <a:p>
            <a:r>
              <a:rPr lang="nl-BE" dirty="0"/>
              <a:t>Framework</a:t>
            </a:r>
          </a:p>
          <a:p>
            <a:pPr lvl="1"/>
            <a:r>
              <a:rPr lang="nl-BE" dirty="0"/>
              <a:t>Een manier van werken</a:t>
            </a:r>
          </a:p>
          <a:p>
            <a:r>
              <a:rPr lang="nl-BE" dirty="0"/>
              <a:t>Ritueel</a:t>
            </a:r>
          </a:p>
          <a:p>
            <a:pPr lvl="1"/>
            <a:r>
              <a:rPr lang="nl-BE" dirty="0"/>
              <a:t>Het proces wordt routine</a:t>
            </a:r>
          </a:p>
        </p:txBody>
      </p:sp>
      <p:sp>
        <p:nvSpPr>
          <p:cNvPr id="4" name="Slide Number Placeholder 3"/>
          <p:cNvSpPr>
            <a:spLocks noGrp="1"/>
          </p:cNvSpPr>
          <p:nvPr>
            <p:ph type="sldNum" sz="quarter" idx="12"/>
          </p:nvPr>
        </p:nvSpPr>
        <p:spPr/>
        <p:txBody>
          <a:bodyPr/>
          <a:lstStyle/>
          <a:p>
            <a:fld id="{83E3A20B-E04C-3542-BD5C-CFE9848EFB9A}" type="slidenum">
              <a:rPr lang="en-US" smtClean="0"/>
              <a:pPr/>
              <a:t>10</a:t>
            </a:fld>
            <a:endParaRPr lang="en-US"/>
          </a:p>
        </p:txBody>
      </p:sp>
      <p:sp>
        <p:nvSpPr>
          <p:cNvPr id="5" name="Text Placeholder 4"/>
          <p:cNvSpPr>
            <a:spLocks noGrp="1"/>
          </p:cNvSpPr>
          <p:nvPr>
            <p:ph type="body" sz="quarter" idx="13"/>
          </p:nvPr>
        </p:nvSpPr>
        <p:spPr>
          <a:xfrm>
            <a:off x="457200" y="655484"/>
            <a:ext cx="8234363" cy="369332"/>
          </a:xfrm>
        </p:spPr>
        <p:txBody>
          <a:bodyPr/>
          <a:lstStyle/>
          <a:p>
            <a:r>
              <a:rPr lang="nl-BE" dirty="0"/>
              <a:t>Het </a:t>
            </a:r>
            <a:r>
              <a:rPr lang="nl-BE" dirty="0" err="1"/>
              <a:t>framework</a:t>
            </a:r>
            <a:r>
              <a:rPr lang="nl-BE" dirty="0"/>
              <a:t> / ritueel gebruikt tijdens een ontwikkelperiode</a:t>
            </a:r>
          </a:p>
        </p:txBody>
      </p:sp>
      <p:pic>
        <p:nvPicPr>
          <p:cNvPr id="7" name="Content Placeholder 6" descr="Screen Clipping"/>
          <p:cNvPicPr>
            <a:picLocks noGrp="1" noChangeAspect="1"/>
          </p:cNvPicPr>
          <p:nvPr>
            <p:ph idx="14"/>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386263" y="1341169"/>
            <a:ext cx="3779837" cy="3618450"/>
          </a:xfrm>
        </p:spPr>
      </p:pic>
    </p:spTree>
    <p:extLst>
      <p:ext uri="{BB962C8B-B14F-4D97-AF65-F5344CB8AC3E}">
        <p14:creationId xmlns:p14="http://schemas.microsoft.com/office/powerpoint/2010/main" val="134830801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dirty="0"/>
              <a:t>Een nieuwe wijziging</a:t>
            </a:r>
          </a:p>
        </p:txBody>
      </p:sp>
      <p:sp>
        <p:nvSpPr>
          <p:cNvPr id="7" name="Content Placeholder 6"/>
          <p:cNvSpPr>
            <a:spLocks noGrp="1"/>
          </p:cNvSpPr>
          <p:nvPr>
            <p:ph idx="1"/>
          </p:nvPr>
        </p:nvSpPr>
        <p:spPr>
          <a:xfrm>
            <a:off x="457201" y="1052017"/>
            <a:ext cx="7677150" cy="1150494"/>
          </a:xfrm>
        </p:spPr>
        <p:txBody>
          <a:bodyPr vert="horz" lIns="91440" tIns="45720" rIns="91440" bIns="45720" rtlCol="0" anchor="ctr">
            <a:noAutofit/>
          </a:bodyPr>
          <a:lstStyle/>
          <a:p>
            <a:pPr marL="0" indent="0" algn="ctr">
              <a:buNone/>
            </a:pPr>
            <a:r>
              <a:rPr lang="nl-BE" sz="1600" i="1" dirty="0"/>
              <a:t>“Ik, als Product Manager, wil op het eerste scherm van </a:t>
            </a:r>
          </a:p>
          <a:p>
            <a:pPr marL="0" indent="0" algn="ctr">
              <a:buNone/>
            </a:pPr>
            <a:r>
              <a:rPr lang="nl-BE" sz="1600" i="1"/>
              <a:t>xxx </a:t>
            </a:r>
            <a:r>
              <a:rPr lang="nl-BE" sz="1600" i="1" dirty="0"/>
              <a:t>Online een “Wist-je-dat-je” zien”</a:t>
            </a:r>
          </a:p>
          <a:p>
            <a:pPr marL="0" indent="0" algn="ctr">
              <a:buNone/>
            </a:pPr>
            <a:r>
              <a:rPr lang="nl-BE" sz="1600" dirty="0"/>
              <a:t>Ik wil op deze manier mijn gebruikers kunnen informeren.</a:t>
            </a:r>
          </a:p>
        </p:txBody>
      </p:sp>
      <p:sp>
        <p:nvSpPr>
          <p:cNvPr id="2" name="Slide Number Placeholder 1"/>
          <p:cNvSpPr>
            <a:spLocks noGrp="1"/>
          </p:cNvSpPr>
          <p:nvPr>
            <p:ph type="sldNum" sz="quarter" idx="12"/>
          </p:nvPr>
        </p:nvSpPr>
        <p:spPr/>
        <p:txBody>
          <a:bodyPr/>
          <a:lstStyle/>
          <a:p>
            <a:fld id="{83E3A20B-E04C-3542-BD5C-CFE9848EFB9A}" type="slidenum">
              <a:rPr lang="en-US" smtClean="0"/>
              <a:pPr/>
              <a:t>11</a:t>
            </a:fld>
            <a:endParaRPr lang="en-US"/>
          </a:p>
        </p:txBody>
      </p:sp>
      <p:sp>
        <p:nvSpPr>
          <p:cNvPr id="9" name="Text Placeholder 8"/>
          <p:cNvSpPr>
            <a:spLocks noGrp="1"/>
          </p:cNvSpPr>
          <p:nvPr>
            <p:ph type="body" sz="quarter" idx="13"/>
          </p:nvPr>
        </p:nvSpPr>
        <p:spPr/>
        <p:txBody>
          <a:bodyPr/>
          <a:lstStyle/>
          <a:p>
            <a:r>
              <a:rPr lang="nl-BE" dirty="0"/>
              <a:t>Een nieuwe wijziging = een nieuwe </a:t>
            </a:r>
            <a:r>
              <a:rPr lang="nl-BE" b="1" u="sng" dirty="0"/>
              <a:t>user story</a:t>
            </a:r>
          </a:p>
        </p:txBody>
      </p:sp>
      <p:pic>
        <p:nvPicPr>
          <p:cNvPr id="5" name="Picture 4">
            <a:extLst>
              <a:ext uri="{FF2B5EF4-FFF2-40B4-BE49-F238E27FC236}">
                <a16:creationId xmlns:a16="http://schemas.microsoft.com/office/drawing/2014/main" id="{2153A50E-07E9-450A-8B14-CA462715C6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106" y="2202511"/>
            <a:ext cx="7000000" cy="3419048"/>
          </a:xfrm>
          <a:prstGeom prst="rect">
            <a:avLst/>
          </a:prstGeom>
        </p:spPr>
      </p:pic>
    </p:spTree>
    <p:extLst>
      <p:ext uri="{BB962C8B-B14F-4D97-AF65-F5344CB8AC3E}">
        <p14:creationId xmlns:p14="http://schemas.microsoft.com/office/powerpoint/2010/main" val="391293806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nl-BE" dirty="0"/>
              <a:t>User Story</a:t>
            </a:r>
          </a:p>
        </p:txBody>
      </p:sp>
      <p:sp>
        <p:nvSpPr>
          <p:cNvPr id="3" name="Content Placeholder 2"/>
          <p:cNvSpPr>
            <a:spLocks noGrp="1"/>
          </p:cNvSpPr>
          <p:nvPr>
            <p:ph idx="1"/>
          </p:nvPr>
        </p:nvSpPr>
        <p:spPr>
          <a:xfrm>
            <a:off x="457200" y="1194892"/>
            <a:ext cx="3780000" cy="3723327"/>
          </a:xfrm>
        </p:spPr>
        <p:txBody>
          <a:bodyPr>
            <a:normAutofit/>
          </a:bodyPr>
          <a:lstStyle/>
          <a:p>
            <a:r>
              <a:rPr lang="nl-BE" dirty="0"/>
              <a:t>Als &lt;</a:t>
            </a:r>
            <a:r>
              <a:rPr lang="nl-BE" dirty="0" err="1"/>
              <a:t>aaa</a:t>
            </a:r>
            <a:r>
              <a:rPr lang="nl-BE" dirty="0"/>
              <a:t>&gt;</a:t>
            </a:r>
          </a:p>
          <a:p>
            <a:r>
              <a:rPr lang="nl-BE" dirty="0"/>
              <a:t>wil ik &lt;</a:t>
            </a:r>
            <a:r>
              <a:rPr lang="nl-BE" dirty="0" err="1"/>
              <a:t>bbb</a:t>
            </a:r>
            <a:r>
              <a:rPr lang="nl-BE" dirty="0"/>
              <a:t>&gt;</a:t>
            </a:r>
          </a:p>
          <a:p>
            <a:r>
              <a:rPr lang="nl-BE" dirty="0"/>
              <a:t>zodat ik kan &lt;ccc&gt;</a:t>
            </a:r>
          </a:p>
          <a:p>
            <a:endParaRPr lang="nl-BE" dirty="0"/>
          </a:p>
          <a:p>
            <a:endParaRPr lang="nl-BE" dirty="0"/>
          </a:p>
          <a:p>
            <a:r>
              <a:rPr lang="nl-BE" dirty="0"/>
              <a:t>Wat er staat moet juist zijn maar niet per se volledig</a:t>
            </a:r>
          </a:p>
          <a:p>
            <a:endParaRPr lang="nl-BE" dirty="0"/>
          </a:p>
          <a:p>
            <a:endParaRPr lang="nl-BE" dirty="0"/>
          </a:p>
          <a:p>
            <a:endParaRPr lang="nl-BE" dirty="0"/>
          </a:p>
        </p:txBody>
      </p:sp>
      <p:sp>
        <p:nvSpPr>
          <p:cNvPr id="4" name="Slide Number Placeholder 3"/>
          <p:cNvSpPr>
            <a:spLocks noGrp="1"/>
          </p:cNvSpPr>
          <p:nvPr>
            <p:ph type="sldNum" sz="quarter" idx="12"/>
          </p:nvPr>
        </p:nvSpPr>
        <p:spPr/>
        <p:txBody>
          <a:bodyPr/>
          <a:lstStyle/>
          <a:p>
            <a:fld id="{83E3A20B-E04C-3542-BD5C-CFE9848EFB9A}" type="slidenum">
              <a:rPr lang="en-US" smtClean="0"/>
              <a:pPr/>
              <a:t>12</a:t>
            </a:fld>
            <a:endParaRPr lang="en-US"/>
          </a:p>
        </p:txBody>
      </p:sp>
      <p:pic>
        <p:nvPicPr>
          <p:cNvPr id="8" name="Content Placeholder 7" descr="Screen Clipping"/>
          <p:cNvPicPr>
            <a:picLocks noGrp="1" noChangeAspect="1"/>
          </p:cNvPicPr>
          <p:nvPr>
            <p:ph idx="14"/>
          </p:nvPr>
        </p:nvPicPr>
        <p:blipFill>
          <a:blip r:embed="rId2">
            <a:extLst>
              <a:ext uri="{BEBA8EAE-BF5A-486C-A8C5-ECC9F3942E4B}">
                <a14:imgProps xmlns:a14="http://schemas.microsoft.com/office/drawing/2010/main">
                  <a14:imgLayer r:embed="rId3">
                    <a14:imgEffect>
                      <a14:saturation sat="66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009418" y="193819"/>
            <a:ext cx="3135953" cy="4724400"/>
          </a:xfrm>
        </p:spPr>
      </p:pic>
    </p:spTree>
    <p:extLst>
      <p:ext uri="{BB962C8B-B14F-4D97-AF65-F5344CB8AC3E}">
        <p14:creationId xmlns:p14="http://schemas.microsoft.com/office/powerpoint/2010/main" val="170354666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0" y="573309"/>
            <a:ext cx="9144000" cy="3330323"/>
          </a:xfrm>
          <a:prstGeom prst="rect">
            <a:avLst/>
          </a:prstGeom>
        </p:spPr>
        <p:txBody>
          <a:bodyPr vert="horz" wrap="square" lIns="91440" tIns="45720" rIns="91440" bIns="45720" rtlCol="0" anchor="t">
            <a:spAutoFit/>
          </a:bodyPr>
          <a:lstStyle>
            <a:lvl1pPr marL="0" indent="0" algn="ctr" defTabSz="457200" rtl="0" eaLnBrk="1" latinLnBrk="0" hangingPunct="1">
              <a:spcBef>
                <a:spcPct val="20000"/>
              </a:spcBef>
              <a:buClr>
                <a:schemeClr val="accent2"/>
              </a:buClr>
              <a:buSzPct val="100000"/>
              <a:buFont typeface="Arial"/>
              <a:buNone/>
              <a:defRPr sz="2800" b="1" kern="1200">
                <a:solidFill>
                  <a:schemeClr val="accent3"/>
                </a:solidFill>
                <a:latin typeface="+mn-lt"/>
                <a:ea typeface="+mn-ea"/>
                <a:cs typeface="+mn-cs"/>
              </a:defRPr>
            </a:lvl1pPr>
            <a:lvl2pPr marL="457200" indent="0" algn="ctr" defTabSz="457200" rtl="0" eaLnBrk="1" latinLnBrk="0" hangingPunct="1">
              <a:spcBef>
                <a:spcPct val="20000"/>
              </a:spcBef>
              <a:buClr>
                <a:schemeClr val="accent2"/>
              </a:buClr>
              <a:buSzPct val="100000"/>
              <a:buFont typeface="Arial"/>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buClr>
                <a:schemeClr val="accent2"/>
              </a:buClr>
              <a:buSzPct val="100000"/>
              <a:buFont typeface="Arial"/>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buClr>
                <a:schemeClr val="accent2"/>
              </a:buClr>
              <a:buSzPct val="100000"/>
              <a:buFont typeface="Arial"/>
              <a:buNone/>
              <a:defRPr sz="1400" kern="1200">
                <a:solidFill>
                  <a:schemeClr val="tx1">
                    <a:tint val="75000"/>
                  </a:schemeClr>
                </a:solidFill>
                <a:latin typeface="+mn-lt"/>
                <a:ea typeface="+mn-ea"/>
                <a:cs typeface="+mn-cs"/>
              </a:defRPr>
            </a:lvl4pPr>
            <a:lvl5pPr marL="1828800" indent="0" algn="ctr" defTabSz="457200" rtl="0" eaLnBrk="1" latinLnBrk="0" hangingPunct="1">
              <a:spcBef>
                <a:spcPct val="20000"/>
              </a:spcBef>
              <a:buClr>
                <a:schemeClr val="accent2"/>
              </a:buClr>
              <a:buSzPct val="100000"/>
              <a:buFont typeface="Arial"/>
              <a:buNone/>
              <a:defRPr sz="14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nl-BE" sz="9600" dirty="0">
                <a:solidFill>
                  <a:srgbClr val="EBFFF7"/>
                </a:solidFill>
                <a:latin typeface="Aleo"/>
                <a:ea typeface="+mj-ea"/>
                <a:cs typeface="Aleo"/>
              </a:rPr>
              <a:t>Incrementeel</a:t>
            </a:r>
          </a:p>
          <a:p>
            <a:r>
              <a:rPr lang="nl-BE" sz="9600" dirty="0">
                <a:solidFill>
                  <a:srgbClr val="EBFFF7"/>
                </a:solidFill>
                <a:latin typeface="Aleo"/>
                <a:ea typeface="+mj-ea"/>
                <a:cs typeface="Aleo"/>
              </a:rPr>
              <a:t>Iteratief</a:t>
            </a:r>
          </a:p>
        </p:txBody>
      </p:sp>
      <p:sp>
        <p:nvSpPr>
          <p:cNvPr id="2" name="Title 1"/>
          <p:cNvSpPr>
            <a:spLocks noGrp="1"/>
          </p:cNvSpPr>
          <p:nvPr>
            <p:ph type="ctrTitle"/>
          </p:nvPr>
        </p:nvSpPr>
        <p:spPr/>
        <p:txBody>
          <a:bodyPr/>
          <a:lstStyle/>
          <a:p>
            <a:r>
              <a:rPr lang="nl-BE"/>
              <a:t>Hoe werken we?</a:t>
            </a:r>
          </a:p>
        </p:txBody>
      </p:sp>
      <p:sp>
        <p:nvSpPr>
          <p:cNvPr id="3" name="Subtitle 2"/>
          <p:cNvSpPr>
            <a:spLocks noGrp="1"/>
          </p:cNvSpPr>
          <p:nvPr>
            <p:ph type="subTitle" idx="1"/>
          </p:nvPr>
        </p:nvSpPr>
        <p:spPr/>
        <p:txBody>
          <a:bodyPr/>
          <a:lstStyle/>
          <a:p>
            <a:r>
              <a:rPr lang="nl-BE" dirty="0"/>
              <a:t>Incrementeel Iteratief</a:t>
            </a:r>
          </a:p>
        </p:txBody>
      </p:sp>
      <p:sp>
        <p:nvSpPr>
          <p:cNvPr id="4" name="Title 1"/>
          <p:cNvSpPr txBox="1">
            <a:spLocks/>
          </p:cNvSpPr>
          <p:nvPr/>
        </p:nvSpPr>
        <p:spPr>
          <a:xfrm>
            <a:off x="3190874" y="3504103"/>
            <a:ext cx="3467101" cy="707886"/>
          </a:xfrm>
          <a:prstGeom prst="rect">
            <a:avLst/>
          </a:prstGeom>
        </p:spPr>
        <p:txBody>
          <a:bodyPr vert="horz" wrap="square" lIns="91440" tIns="45720" rIns="91440" bIns="45720" rtlCol="0" anchor="b" anchorCtr="0">
            <a:spAutoFit/>
          </a:bodyPr>
          <a:lstStyle>
            <a:lvl1pPr algn="ctr" defTabSz="457200" rtl="0" eaLnBrk="1" latinLnBrk="0" hangingPunct="1">
              <a:spcBef>
                <a:spcPct val="0"/>
              </a:spcBef>
              <a:buNone/>
              <a:defRPr sz="4000" b="1" kern="1200">
                <a:solidFill>
                  <a:schemeClr val="accent1"/>
                </a:solidFill>
                <a:latin typeface="Aleo"/>
                <a:ea typeface="+mj-ea"/>
                <a:cs typeface="Aleo"/>
              </a:defRPr>
            </a:lvl1pPr>
          </a:lstStyle>
          <a:p>
            <a:r>
              <a:rPr lang="nl-BE" dirty="0" err="1"/>
              <a:t>Wablieft</a:t>
            </a:r>
            <a:r>
              <a:rPr lang="nl-BE" dirty="0"/>
              <a:t>?</a:t>
            </a:r>
          </a:p>
        </p:txBody>
      </p:sp>
    </p:spTree>
    <p:extLst>
      <p:ext uri="{BB962C8B-B14F-4D97-AF65-F5344CB8AC3E}">
        <p14:creationId xmlns:p14="http://schemas.microsoft.com/office/powerpoint/2010/main" val="940588613"/>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a:t>Incrementeel</a:t>
            </a: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164052" y="1999209"/>
            <a:ext cx="7335274" cy="1821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Slide Number Placeholder 1"/>
          <p:cNvSpPr>
            <a:spLocks noGrp="1"/>
          </p:cNvSpPr>
          <p:nvPr>
            <p:ph type="sldNum" sz="quarter" idx="12"/>
          </p:nvPr>
        </p:nvSpPr>
        <p:spPr/>
        <p:txBody>
          <a:bodyPr/>
          <a:lstStyle/>
          <a:p>
            <a:fld id="{83E3A20B-E04C-3542-BD5C-CFE9848EFB9A}" type="slidenum">
              <a:rPr lang="en-US" smtClean="0"/>
              <a:pPr/>
              <a:t>14</a:t>
            </a:fld>
            <a:endParaRPr lang="en-US"/>
          </a:p>
        </p:txBody>
      </p:sp>
      <p:sp>
        <p:nvSpPr>
          <p:cNvPr id="3" name="Text Placeholder 2"/>
          <p:cNvSpPr>
            <a:spLocks noGrp="1"/>
          </p:cNvSpPr>
          <p:nvPr>
            <p:ph type="body" sz="quarter" idx="13"/>
          </p:nvPr>
        </p:nvSpPr>
        <p:spPr>
          <a:xfrm>
            <a:off x="457200" y="655484"/>
            <a:ext cx="8234363" cy="701731"/>
          </a:xfrm>
        </p:spPr>
        <p:txBody>
          <a:bodyPr/>
          <a:lstStyle/>
          <a:p>
            <a:r>
              <a:rPr lang="nl-BE" dirty="0"/>
              <a:t>Stapje voor stapje naar een resultaat toe </a:t>
            </a:r>
          </a:p>
          <a:p>
            <a:r>
              <a:rPr lang="nl-BE" dirty="0"/>
              <a:t>    consequent afgewerkt</a:t>
            </a:r>
          </a:p>
        </p:txBody>
      </p:sp>
    </p:spTree>
    <p:extLst>
      <p:ext uri="{BB962C8B-B14F-4D97-AF65-F5344CB8AC3E}">
        <p14:creationId xmlns:p14="http://schemas.microsoft.com/office/powerpoint/2010/main" val="360878566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a:t>Iteratief</a:t>
            </a:r>
          </a:p>
        </p:txBody>
      </p:sp>
      <p:pic>
        <p:nvPicPr>
          <p:cNvPr id="7" name="Content Placeholder 6"/>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099379" y="2039226"/>
            <a:ext cx="7454354" cy="18219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Slide Number Placeholder 1"/>
          <p:cNvSpPr>
            <a:spLocks noGrp="1"/>
          </p:cNvSpPr>
          <p:nvPr>
            <p:ph type="sldNum" sz="quarter" idx="12"/>
          </p:nvPr>
        </p:nvSpPr>
        <p:spPr/>
        <p:txBody>
          <a:bodyPr/>
          <a:lstStyle/>
          <a:p>
            <a:fld id="{83E3A20B-E04C-3542-BD5C-CFE9848EFB9A}" type="slidenum">
              <a:rPr lang="en-US" smtClean="0"/>
              <a:pPr/>
              <a:t>15</a:t>
            </a:fld>
            <a:endParaRPr lang="en-US"/>
          </a:p>
        </p:txBody>
      </p:sp>
      <p:sp>
        <p:nvSpPr>
          <p:cNvPr id="3" name="Text Placeholder 2"/>
          <p:cNvSpPr>
            <a:spLocks noGrp="1"/>
          </p:cNvSpPr>
          <p:nvPr>
            <p:ph type="body" sz="quarter" idx="13"/>
          </p:nvPr>
        </p:nvSpPr>
        <p:spPr>
          <a:xfrm>
            <a:off x="457202" y="655484"/>
            <a:ext cx="6897756" cy="701731"/>
          </a:xfrm>
        </p:spPr>
        <p:txBody>
          <a:bodyPr/>
          <a:lstStyle/>
          <a:p>
            <a:r>
              <a:rPr lang="nl-BE"/>
              <a:t>Stapje voor stapje naar een resultaat toe</a:t>
            </a:r>
          </a:p>
          <a:p>
            <a:r>
              <a:rPr lang="nl-BE"/>
              <a:t>    van klad naar afgewerkt</a:t>
            </a:r>
          </a:p>
        </p:txBody>
      </p:sp>
    </p:spTree>
    <p:extLst>
      <p:ext uri="{BB962C8B-B14F-4D97-AF65-F5344CB8AC3E}">
        <p14:creationId xmlns:p14="http://schemas.microsoft.com/office/powerpoint/2010/main" val="155221057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a:t>Incrementeel Iteratief</a:t>
            </a: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190625" y="1653718"/>
            <a:ext cx="6825140" cy="32537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Slide Number Placeholder 1"/>
          <p:cNvSpPr>
            <a:spLocks noGrp="1"/>
          </p:cNvSpPr>
          <p:nvPr>
            <p:ph type="sldNum" sz="quarter" idx="12"/>
          </p:nvPr>
        </p:nvSpPr>
        <p:spPr/>
        <p:txBody>
          <a:bodyPr/>
          <a:lstStyle/>
          <a:p>
            <a:fld id="{83E3A20B-E04C-3542-BD5C-CFE9848EFB9A}" type="slidenum">
              <a:rPr lang="en-US" smtClean="0"/>
              <a:pPr/>
              <a:t>16</a:t>
            </a:fld>
            <a:endParaRPr lang="en-US"/>
          </a:p>
        </p:txBody>
      </p:sp>
      <p:sp>
        <p:nvSpPr>
          <p:cNvPr id="3" name="Text Placeholder 2"/>
          <p:cNvSpPr>
            <a:spLocks noGrp="1"/>
          </p:cNvSpPr>
          <p:nvPr>
            <p:ph type="body" sz="quarter" idx="13"/>
          </p:nvPr>
        </p:nvSpPr>
        <p:spPr>
          <a:xfrm>
            <a:off x="457200" y="655484"/>
            <a:ext cx="8234363" cy="701731"/>
          </a:xfrm>
        </p:spPr>
        <p:txBody>
          <a:bodyPr/>
          <a:lstStyle/>
          <a:p>
            <a:r>
              <a:rPr lang="nl-BE" dirty="0"/>
              <a:t>Stapje voor stapje naar een resultaat toe</a:t>
            </a:r>
          </a:p>
          <a:p>
            <a:r>
              <a:rPr lang="nl-BE" dirty="0"/>
              <a:t>    van klad naar afgewerkt en de belangrijke dingen eerst</a:t>
            </a:r>
          </a:p>
        </p:txBody>
      </p:sp>
    </p:spTree>
    <p:extLst>
      <p:ext uri="{BB962C8B-B14F-4D97-AF65-F5344CB8AC3E}">
        <p14:creationId xmlns:p14="http://schemas.microsoft.com/office/powerpoint/2010/main" val="423769125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ep 76"/>
          <p:cNvGrpSpPr/>
          <p:nvPr/>
        </p:nvGrpSpPr>
        <p:grpSpPr>
          <a:xfrm>
            <a:off x="6105687" y="2700959"/>
            <a:ext cx="324000" cy="972000"/>
            <a:chOff x="3202707" y="1844824"/>
            <a:chExt cx="1225277" cy="3312368"/>
          </a:xfrm>
        </p:grpSpPr>
        <p:sp>
          <p:nvSpPr>
            <p:cNvPr id="78" name="Boog 77"/>
            <p:cNvSpPr/>
            <p:nvPr/>
          </p:nvSpPr>
          <p:spPr>
            <a:xfrm>
              <a:off x="3203848" y="2348880"/>
              <a:ext cx="1224136" cy="2808312"/>
            </a:xfrm>
            <a:prstGeom prst="arc">
              <a:avLst>
                <a:gd name="adj1" fmla="val 16200000"/>
                <a:gd name="adj2" fmla="val 20533596"/>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79" name="Boog 78"/>
            <p:cNvSpPr/>
            <p:nvPr/>
          </p:nvSpPr>
          <p:spPr>
            <a:xfrm>
              <a:off x="3202707" y="2348880"/>
              <a:ext cx="1224136" cy="2808312"/>
            </a:xfrm>
            <a:prstGeom prst="arc">
              <a:avLst>
                <a:gd name="adj1" fmla="val 11770776"/>
                <a:gd name="adj2" fmla="val 16135590"/>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80" name="Ovaal 79"/>
            <p:cNvSpPr/>
            <p:nvPr/>
          </p:nvSpPr>
          <p:spPr>
            <a:xfrm>
              <a:off x="3491880" y="1844824"/>
              <a:ext cx="648072" cy="648072"/>
            </a:xfrm>
            <a:prstGeom prst="ellipse">
              <a:avLst/>
            </a:prstGeom>
            <a:solidFill>
              <a:schemeClr val="bg1"/>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2" name="Title 1"/>
          <p:cNvSpPr>
            <a:spLocks noGrp="1"/>
          </p:cNvSpPr>
          <p:nvPr>
            <p:ph type="title"/>
          </p:nvPr>
        </p:nvSpPr>
        <p:spPr/>
        <p:txBody>
          <a:bodyPr/>
          <a:lstStyle/>
          <a:p>
            <a:r>
              <a:rPr lang="nl-BE"/>
              <a:t>Het Scrum Team</a:t>
            </a:r>
          </a:p>
        </p:txBody>
      </p:sp>
      <p:sp>
        <p:nvSpPr>
          <p:cNvPr id="3" name="Content Placeholder 2"/>
          <p:cNvSpPr>
            <a:spLocks noGrp="1"/>
          </p:cNvSpPr>
          <p:nvPr>
            <p:ph idx="1"/>
          </p:nvPr>
        </p:nvSpPr>
        <p:spPr>
          <a:xfrm>
            <a:off x="457199" y="1194892"/>
            <a:ext cx="4348339" cy="3910244"/>
          </a:xfrm>
        </p:spPr>
        <p:txBody>
          <a:bodyPr/>
          <a:lstStyle/>
          <a:p>
            <a:r>
              <a:rPr lang="nl-BE" dirty="0"/>
              <a:t>Rollen</a:t>
            </a:r>
          </a:p>
          <a:p>
            <a:pPr lvl="1"/>
            <a:r>
              <a:rPr lang="nl-BE" dirty="0"/>
              <a:t>(Product Manager)</a:t>
            </a:r>
          </a:p>
          <a:p>
            <a:pPr lvl="1"/>
            <a:r>
              <a:rPr lang="nl-BE" dirty="0"/>
              <a:t>Product </a:t>
            </a:r>
            <a:r>
              <a:rPr lang="nl-BE" dirty="0" err="1"/>
              <a:t>Owner</a:t>
            </a:r>
            <a:r>
              <a:rPr lang="nl-BE" dirty="0"/>
              <a:t> </a:t>
            </a:r>
          </a:p>
          <a:p>
            <a:pPr lvl="1"/>
            <a:r>
              <a:rPr lang="nl-BE" dirty="0"/>
              <a:t>Development Team </a:t>
            </a:r>
            <a:r>
              <a:rPr lang="nl-BE" dirty="0">
                <a:sym typeface="Wingdings" panose="05000000000000000000" pitchFamily="2" charset="2"/>
              </a:rPr>
              <a:t> </a:t>
            </a:r>
          </a:p>
          <a:p>
            <a:pPr lvl="2"/>
            <a:r>
              <a:rPr lang="nl-BE" dirty="0">
                <a:sym typeface="Wingdings" panose="05000000000000000000" pitchFamily="2" charset="2"/>
              </a:rPr>
              <a:t>Developer </a:t>
            </a:r>
          </a:p>
          <a:p>
            <a:pPr lvl="2"/>
            <a:r>
              <a:rPr lang="nl-BE" dirty="0">
                <a:sym typeface="Wingdings" panose="05000000000000000000" pitchFamily="2" charset="2"/>
              </a:rPr>
              <a:t>Customer Proxy </a:t>
            </a:r>
          </a:p>
          <a:p>
            <a:pPr lvl="1"/>
            <a:r>
              <a:rPr lang="nl-BE" dirty="0"/>
              <a:t>Scrum Master</a:t>
            </a:r>
          </a:p>
          <a:p>
            <a:pPr lvl="1"/>
            <a:endParaRPr lang="nl-BE" dirty="0"/>
          </a:p>
          <a:p>
            <a:endParaRPr lang="nl-BE" dirty="0"/>
          </a:p>
        </p:txBody>
      </p:sp>
      <p:sp>
        <p:nvSpPr>
          <p:cNvPr id="4" name="Slide Number Placeholder 3"/>
          <p:cNvSpPr>
            <a:spLocks noGrp="1"/>
          </p:cNvSpPr>
          <p:nvPr>
            <p:ph type="sldNum" sz="quarter" idx="12"/>
          </p:nvPr>
        </p:nvSpPr>
        <p:spPr/>
        <p:txBody>
          <a:bodyPr/>
          <a:lstStyle/>
          <a:p>
            <a:fld id="{83E3A20B-E04C-3542-BD5C-CFE9848EFB9A}" type="slidenum">
              <a:rPr lang="en-US" smtClean="0"/>
              <a:pPr/>
              <a:t>17</a:t>
            </a:fld>
            <a:endParaRPr lang="en-US"/>
          </a:p>
        </p:txBody>
      </p:sp>
      <p:sp>
        <p:nvSpPr>
          <p:cNvPr id="5" name="Text Placeholder 4"/>
          <p:cNvSpPr>
            <a:spLocks noGrp="1"/>
          </p:cNvSpPr>
          <p:nvPr>
            <p:ph type="body" sz="quarter" idx="13"/>
          </p:nvPr>
        </p:nvSpPr>
        <p:spPr/>
        <p:txBody>
          <a:bodyPr/>
          <a:lstStyle/>
          <a:p>
            <a:r>
              <a:rPr lang="nl-BE" dirty="0"/>
              <a:t>Wat zijn de rollen en de kenmerken?</a:t>
            </a:r>
          </a:p>
        </p:txBody>
      </p:sp>
      <p:sp>
        <p:nvSpPr>
          <p:cNvPr id="6" name="Tekstvak 5"/>
          <p:cNvSpPr txBox="1"/>
          <p:nvPr/>
        </p:nvSpPr>
        <p:spPr>
          <a:xfrm>
            <a:off x="1257412" y="4476750"/>
            <a:ext cx="2743200" cy="369332"/>
          </a:xfrm>
          <a:prstGeom prst="rect">
            <a:avLst/>
          </a:prstGeom>
        </p:spPr>
        <p:txBody>
          <a:bodyPr rtlCol="0">
            <a:spAutoFit/>
          </a:bodyPr>
          <a:lstStyle/>
          <a:p>
            <a:pPr algn="ctr"/>
            <a:endParaRPr lang="nl-NL">
              <a:solidFill>
                <a:srgbClr val="FF0000"/>
              </a:solidFill>
              <a:latin typeface="Century Gothic"/>
            </a:endParaRPr>
          </a:p>
        </p:txBody>
      </p:sp>
      <p:grpSp>
        <p:nvGrpSpPr>
          <p:cNvPr id="7" name="Groep 6"/>
          <p:cNvGrpSpPr/>
          <p:nvPr/>
        </p:nvGrpSpPr>
        <p:grpSpPr>
          <a:xfrm>
            <a:off x="6434155" y="2397559"/>
            <a:ext cx="648000" cy="1236131"/>
            <a:chOff x="7111873" y="3053222"/>
            <a:chExt cx="648000" cy="1236131"/>
          </a:xfrm>
        </p:grpSpPr>
        <p:grpSp>
          <p:nvGrpSpPr>
            <p:cNvPr id="23" name="Groep 22"/>
            <p:cNvGrpSpPr/>
            <p:nvPr/>
          </p:nvGrpSpPr>
          <p:grpSpPr>
            <a:xfrm>
              <a:off x="7350339" y="3053222"/>
              <a:ext cx="324000" cy="972000"/>
              <a:chOff x="6012160" y="1781200"/>
              <a:chExt cx="2088232" cy="4960167"/>
            </a:xfrm>
          </p:grpSpPr>
          <p:grpSp>
            <p:nvGrpSpPr>
              <p:cNvPr id="24" name="Groep 23"/>
              <p:cNvGrpSpPr/>
              <p:nvPr/>
            </p:nvGrpSpPr>
            <p:grpSpPr>
              <a:xfrm>
                <a:off x="6012160" y="1781200"/>
                <a:ext cx="2088232" cy="4960167"/>
                <a:chOff x="3202707" y="1844824"/>
                <a:chExt cx="1225277" cy="3312368"/>
              </a:xfrm>
            </p:grpSpPr>
            <p:sp>
              <p:nvSpPr>
                <p:cNvPr id="26" name="Boog 25"/>
                <p:cNvSpPr/>
                <p:nvPr/>
              </p:nvSpPr>
              <p:spPr>
                <a:xfrm>
                  <a:off x="3203848" y="2348880"/>
                  <a:ext cx="1224136" cy="2808312"/>
                </a:xfrm>
                <a:prstGeom prst="arc">
                  <a:avLst>
                    <a:gd name="adj1" fmla="val 16200000"/>
                    <a:gd name="adj2" fmla="val 20533596"/>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27" name="Boog 26"/>
                <p:cNvSpPr/>
                <p:nvPr/>
              </p:nvSpPr>
              <p:spPr>
                <a:xfrm>
                  <a:off x="3202707" y="2348880"/>
                  <a:ext cx="1224136" cy="2808312"/>
                </a:xfrm>
                <a:prstGeom prst="arc">
                  <a:avLst>
                    <a:gd name="adj1" fmla="val 11770776"/>
                    <a:gd name="adj2" fmla="val 16135590"/>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28" name="Ovaal 27"/>
                <p:cNvSpPr/>
                <p:nvPr/>
              </p:nvSpPr>
              <p:spPr>
                <a:xfrm>
                  <a:off x="3491880" y="1844824"/>
                  <a:ext cx="648072" cy="648072"/>
                </a:xfrm>
                <a:prstGeom prst="ellipse">
                  <a:avLst/>
                </a:prstGeom>
                <a:solidFill>
                  <a:schemeClr val="bg1"/>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25" name="Rechte verbindingslijn 24"/>
              <p:cNvCxnSpPr>
                <a:stCxn id="28" idx="6"/>
              </p:cNvCxnSpPr>
              <p:nvPr/>
            </p:nvCxnSpPr>
            <p:spPr>
              <a:xfrm flipH="1" flipV="1">
                <a:off x="6372200" y="1781200"/>
                <a:ext cx="1237301" cy="485234"/>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11" name="Groep 10"/>
            <p:cNvGrpSpPr/>
            <p:nvPr/>
          </p:nvGrpSpPr>
          <p:grpSpPr>
            <a:xfrm>
              <a:off x="7111873" y="3317353"/>
              <a:ext cx="324000" cy="972000"/>
              <a:chOff x="6012160" y="1781200"/>
              <a:chExt cx="2088232" cy="4960167"/>
            </a:xfrm>
            <a:solidFill>
              <a:schemeClr val="bg1"/>
            </a:solidFill>
          </p:grpSpPr>
          <p:grpSp>
            <p:nvGrpSpPr>
              <p:cNvPr id="12" name="Groep 11"/>
              <p:cNvGrpSpPr/>
              <p:nvPr/>
            </p:nvGrpSpPr>
            <p:grpSpPr>
              <a:xfrm>
                <a:off x="6012160" y="1781200"/>
                <a:ext cx="2088232" cy="4960167"/>
                <a:chOff x="3202707" y="1844824"/>
                <a:chExt cx="1225277" cy="3312368"/>
              </a:xfrm>
              <a:grpFill/>
            </p:grpSpPr>
            <p:sp>
              <p:nvSpPr>
                <p:cNvPr id="14" name="Boog 13"/>
                <p:cNvSpPr/>
                <p:nvPr/>
              </p:nvSpPr>
              <p:spPr>
                <a:xfrm>
                  <a:off x="3203848" y="2348880"/>
                  <a:ext cx="1224136" cy="2808312"/>
                </a:xfrm>
                <a:prstGeom prst="arc">
                  <a:avLst>
                    <a:gd name="adj1" fmla="val 16200000"/>
                    <a:gd name="adj2" fmla="val 20533596"/>
                  </a:avLst>
                </a:prstGeom>
                <a:grpFill/>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15" name="Boog 14"/>
                <p:cNvSpPr/>
                <p:nvPr/>
              </p:nvSpPr>
              <p:spPr>
                <a:xfrm>
                  <a:off x="3202707" y="2348880"/>
                  <a:ext cx="1224136" cy="2808312"/>
                </a:xfrm>
                <a:prstGeom prst="arc">
                  <a:avLst>
                    <a:gd name="adj1" fmla="val 11770776"/>
                    <a:gd name="adj2" fmla="val 16135590"/>
                  </a:avLst>
                </a:prstGeom>
                <a:grpFill/>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16" name="Ovaal 15"/>
                <p:cNvSpPr/>
                <p:nvPr/>
              </p:nvSpPr>
              <p:spPr>
                <a:xfrm>
                  <a:off x="3491880" y="1844824"/>
                  <a:ext cx="648072" cy="648072"/>
                </a:xfrm>
                <a:prstGeom prst="ellipse">
                  <a:avLst/>
                </a:prstGeom>
                <a:grp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3" name="Rechte verbindingslijn 12"/>
              <p:cNvCxnSpPr>
                <a:stCxn id="16" idx="6"/>
              </p:cNvCxnSpPr>
              <p:nvPr/>
            </p:nvCxnSpPr>
            <p:spPr>
              <a:xfrm flipH="1" flipV="1">
                <a:off x="6372200" y="1781200"/>
                <a:ext cx="1237301" cy="485234"/>
              </a:xfrm>
              <a:prstGeom prst="line">
                <a:avLst/>
              </a:prstGeom>
              <a:grpFill/>
              <a:ln>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17" name="Groep 16"/>
            <p:cNvGrpSpPr/>
            <p:nvPr/>
          </p:nvGrpSpPr>
          <p:grpSpPr>
            <a:xfrm>
              <a:off x="7435873" y="3317353"/>
              <a:ext cx="324000" cy="972000"/>
              <a:chOff x="6012160" y="1781200"/>
              <a:chExt cx="2088232" cy="4960167"/>
            </a:xfrm>
          </p:grpSpPr>
          <p:grpSp>
            <p:nvGrpSpPr>
              <p:cNvPr id="18" name="Groep 17"/>
              <p:cNvGrpSpPr/>
              <p:nvPr/>
            </p:nvGrpSpPr>
            <p:grpSpPr>
              <a:xfrm>
                <a:off x="6012160" y="1781200"/>
                <a:ext cx="2088232" cy="4960167"/>
                <a:chOff x="3202707" y="1844824"/>
                <a:chExt cx="1225277" cy="3312368"/>
              </a:xfrm>
            </p:grpSpPr>
            <p:sp>
              <p:nvSpPr>
                <p:cNvPr id="20" name="Boog 19"/>
                <p:cNvSpPr/>
                <p:nvPr/>
              </p:nvSpPr>
              <p:spPr>
                <a:xfrm>
                  <a:off x="3203848" y="2348880"/>
                  <a:ext cx="1224136" cy="2808312"/>
                </a:xfrm>
                <a:prstGeom prst="arc">
                  <a:avLst>
                    <a:gd name="adj1" fmla="val 16200000"/>
                    <a:gd name="adj2" fmla="val 20533596"/>
                  </a:avLst>
                </a:prstGeom>
                <a:solidFill>
                  <a:schemeClr val="bg1"/>
                </a:solidFill>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21" name="Boog 20"/>
                <p:cNvSpPr/>
                <p:nvPr/>
              </p:nvSpPr>
              <p:spPr>
                <a:xfrm>
                  <a:off x="3202707" y="2348880"/>
                  <a:ext cx="1224136" cy="2808312"/>
                </a:xfrm>
                <a:prstGeom prst="arc">
                  <a:avLst>
                    <a:gd name="adj1" fmla="val 11770776"/>
                    <a:gd name="adj2" fmla="val 16135590"/>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22" name="Ovaal 21"/>
                <p:cNvSpPr/>
                <p:nvPr/>
              </p:nvSpPr>
              <p:spPr>
                <a:xfrm>
                  <a:off x="3491880" y="1844824"/>
                  <a:ext cx="648072" cy="648072"/>
                </a:xfrm>
                <a:prstGeom prst="ellipse">
                  <a:avLst/>
                </a:prstGeom>
                <a:solidFill>
                  <a:schemeClr val="bg1"/>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9" name="Rechte verbindingslijn 18"/>
              <p:cNvCxnSpPr>
                <a:stCxn id="22" idx="6"/>
              </p:cNvCxnSpPr>
              <p:nvPr/>
            </p:nvCxnSpPr>
            <p:spPr>
              <a:xfrm flipH="1" flipV="1">
                <a:off x="6372200" y="1781200"/>
                <a:ext cx="1237301" cy="485234"/>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grpSp>
      <p:sp>
        <p:nvSpPr>
          <p:cNvPr id="29" name="Tekstvak 28"/>
          <p:cNvSpPr txBox="1"/>
          <p:nvPr/>
        </p:nvSpPr>
        <p:spPr>
          <a:xfrm>
            <a:off x="6043365" y="2140683"/>
            <a:ext cx="570507" cy="276999"/>
          </a:xfrm>
          <a:prstGeom prst="rect">
            <a:avLst/>
          </a:prstGeom>
          <a:noFill/>
        </p:spPr>
        <p:txBody>
          <a:bodyPr wrap="square" rtlCol="0">
            <a:spAutoFit/>
          </a:bodyPr>
          <a:lstStyle/>
          <a:p>
            <a:pPr algn="ctr"/>
            <a:r>
              <a:rPr lang="nl-BE" sz="1200" dirty="0">
                <a:solidFill>
                  <a:schemeClr val="accent1"/>
                </a:solidFill>
              </a:rPr>
              <a:t>SM</a:t>
            </a:r>
          </a:p>
        </p:txBody>
      </p:sp>
      <p:sp>
        <p:nvSpPr>
          <p:cNvPr id="30" name="Tekstvak 29"/>
          <p:cNvSpPr txBox="1"/>
          <p:nvPr/>
        </p:nvSpPr>
        <p:spPr>
          <a:xfrm>
            <a:off x="7257881" y="2155178"/>
            <a:ext cx="630755" cy="276999"/>
          </a:xfrm>
          <a:prstGeom prst="rect">
            <a:avLst/>
          </a:prstGeom>
          <a:noFill/>
        </p:spPr>
        <p:txBody>
          <a:bodyPr wrap="square" rtlCol="0">
            <a:spAutoFit/>
          </a:bodyPr>
          <a:lstStyle/>
          <a:p>
            <a:r>
              <a:rPr lang="nl-BE" sz="1200" dirty="0">
                <a:solidFill>
                  <a:schemeClr val="accent1"/>
                </a:solidFill>
              </a:rPr>
              <a:t>PO</a:t>
            </a:r>
          </a:p>
        </p:txBody>
      </p:sp>
      <p:grpSp>
        <p:nvGrpSpPr>
          <p:cNvPr id="31" name="Groep 30"/>
          <p:cNvGrpSpPr/>
          <p:nvPr/>
        </p:nvGrpSpPr>
        <p:grpSpPr>
          <a:xfrm>
            <a:off x="6300341" y="2799907"/>
            <a:ext cx="324000" cy="972000"/>
            <a:chOff x="3202707" y="1844824"/>
            <a:chExt cx="1225277" cy="3312368"/>
          </a:xfrm>
          <a:solidFill>
            <a:schemeClr val="bg1"/>
          </a:solidFill>
        </p:grpSpPr>
        <p:sp>
          <p:nvSpPr>
            <p:cNvPr id="32" name="Boog 31"/>
            <p:cNvSpPr/>
            <p:nvPr/>
          </p:nvSpPr>
          <p:spPr>
            <a:xfrm>
              <a:off x="3203848" y="2348880"/>
              <a:ext cx="1224136" cy="2808312"/>
            </a:xfrm>
            <a:prstGeom prst="arc">
              <a:avLst>
                <a:gd name="adj1" fmla="val 16200000"/>
                <a:gd name="adj2" fmla="val 20533596"/>
              </a:avLst>
            </a:prstGeom>
            <a:grpFill/>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33" name="Boog 32"/>
            <p:cNvSpPr/>
            <p:nvPr/>
          </p:nvSpPr>
          <p:spPr>
            <a:xfrm>
              <a:off x="3202707" y="2348880"/>
              <a:ext cx="1224136" cy="2808312"/>
            </a:xfrm>
            <a:prstGeom prst="arc">
              <a:avLst>
                <a:gd name="adj1" fmla="val 11770776"/>
                <a:gd name="adj2" fmla="val 16135590"/>
              </a:avLst>
            </a:prstGeom>
            <a:grpFill/>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34" name="Ovaal 33"/>
            <p:cNvSpPr/>
            <p:nvPr/>
          </p:nvSpPr>
          <p:spPr>
            <a:xfrm>
              <a:off x="3491880" y="1844824"/>
              <a:ext cx="648072" cy="648072"/>
            </a:xfrm>
            <a:prstGeom prst="ellipse">
              <a:avLst/>
            </a:prstGeom>
            <a:grp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35" name="Tekstvak 34"/>
          <p:cNvSpPr txBox="1"/>
          <p:nvPr/>
        </p:nvSpPr>
        <p:spPr>
          <a:xfrm>
            <a:off x="6181223" y="3215652"/>
            <a:ext cx="648071" cy="307777"/>
          </a:xfrm>
          <a:prstGeom prst="rect">
            <a:avLst/>
          </a:prstGeom>
          <a:noFill/>
        </p:spPr>
        <p:txBody>
          <a:bodyPr wrap="square" rtlCol="0">
            <a:spAutoFit/>
          </a:bodyPr>
          <a:lstStyle/>
          <a:p>
            <a:r>
              <a:rPr lang="nl-BE" sz="1400" dirty="0">
                <a:solidFill>
                  <a:schemeClr val="accent1"/>
                </a:solidFill>
              </a:rPr>
              <a:t>Proxy</a:t>
            </a:r>
          </a:p>
        </p:txBody>
      </p:sp>
      <p:sp>
        <p:nvSpPr>
          <p:cNvPr id="36" name="Tekstvak 35"/>
          <p:cNvSpPr txBox="1"/>
          <p:nvPr/>
        </p:nvSpPr>
        <p:spPr>
          <a:xfrm>
            <a:off x="6823144" y="3098349"/>
            <a:ext cx="630755" cy="307777"/>
          </a:xfrm>
          <a:prstGeom prst="rect">
            <a:avLst/>
          </a:prstGeom>
          <a:noFill/>
        </p:spPr>
        <p:txBody>
          <a:bodyPr wrap="square" rtlCol="0">
            <a:spAutoFit/>
          </a:bodyPr>
          <a:lstStyle/>
          <a:p>
            <a:r>
              <a:rPr lang="nl-BE" sz="1400" dirty="0" err="1">
                <a:solidFill>
                  <a:schemeClr val="accent1"/>
                </a:solidFill>
              </a:rPr>
              <a:t>Dev</a:t>
            </a:r>
            <a:endParaRPr lang="nl-BE" sz="1400" dirty="0">
              <a:solidFill>
                <a:schemeClr val="accent1"/>
              </a:solidFill>
            </a:endParaRPr>
          </a:p>
        </p:txBody>
      </p:sp>
      <p:grpSp>
        <p:nvGrpSpPr>
          <p:cNvPr id="37" name="Groep 36"/>
          <p:cNvGrpSpPr/>
          <p:nvPr/>
        </p:nvGrpSpPr>
        <p:grpSpPr>
          <a:xfrm>
            <a:off x="7329614" y="1669178"/>
            <a:ext cx="324000" cy="972000"/>
            <a:chOff x="5868145" y="2077668"/>
            <a:chExt cx="2016224" cy="5020724"/>
          </a:xfrm>
        </p:grpSpPr>
        <p:grpSp>
          <p:nvGrpSpPr>
            <p:cNvPr id="38" name="Groep 37"/>
            <p:cNvGrpSpPr/>
            <p:nvPr/>
          </p:nvGrpSpPr>
          <p:grpSpPr>
            <a:xfrm>
              <a:off x="5868145" y="2088573"/>
              <a:ext cx="2016224" cy="5009819"/>
              <a:chOff x="3202707" y="1844824"/>
              <a:chExt cx="1225277" cy="3312368"/>
            </a:xfrm>
          </p:grpSpPr>
          <p:sp>
            <p:nvSpPr>
              <p:cNvPr id="41" name="Boog 40"/>
              <p:cNvSpPr/>
              <p:nvPr/>
            </p:nvSpPr>
            <p:spPr>
              <a:xfrm>
                <a:off x="3203848" y="2348880"/>
                <a:ext cx="1224136" cy="2808312"/>
              </a:xfrm>
              <a:prstGeom prst="arc">
                <a:avLst>
                  <a:gd name="adj1" fmla="val 16200000"/>
                  <a:gd name="adj2" fmla="val 20533596"/>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42" name="Boog 41"/>
              <p:cNvSpPr/>
              <p:nvPr/>
            </p:nvSpPr>
            <p:spPr>
              <a:xfrm>
                <a:off x="3202707" y="2348880"/>
                <a:ext cx="1224136" cy="2808312"/>
              </a:xfrm>
              <a:prstGeom prst="arc">
                <a:avLst>
                  <a:gd name="adj1" fmla="val 11770776"/>
                  <a:gd name="adj2" fmla="val 16135590"/>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43" name="Ovaal 42"/>
              <p:cNvSpPr/>
              <p:nvPr/>
            </p:nvSpPr>
            <p:spPr>
              <a:xfrm>
                <a:off x="3491880" y="1844824"/>
                <a:ext cx="648072" cy="648072"/>
              </a:xfrm>
              <a:prstGeom prst="ellipse">
                <a:avLst/>
              </a:prstGeom>
              <a:solidFill>
                <a:schemeClr val="bg1"/>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39" name="Gekromde verbindingslijn 38"/>
            <p:cNvCxnSpPr>
              <a:stCxn id="43" idx="0"/>
            </p:cNvCxnSpPr>
            <p:nvPr/>
          </p:nvCxnSpPr>
          <p:spPr>
            <a:xfrm rot="16200000" flipH="1">
              <a:off x="6781740" y="2184029"/>
              <a:ext cx="910052" cy="719140"/>
            </a:xfrm>
            <a:prstGeom prst="curvedConnector3">
              <a:avLst>
                <a:gd name="adj1" fmla="val 52333"/>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0" name="Gekromde verbindingslijn 39"/>
            <p:cNvCxnSpPr/>
            <p:nvPr/>
          </p:nvCxnSpPr>
          <p:spPr>
            <a:xfrm rot="5400000">
              <a:off x="6060721" y="2173123"/>
              <a:ext cx="910052" cy="719142"/>
            </a:xfrm>
            <a:prstGeom prst="curvedConnector3">
              <a:avLst>
                <a:gd name="adj1" fmla="val 50000"/>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44" name="Groep 43"/>
          <p:cNvGrpSpPr/>
          <p:nvPr/>
        </p:nvGrpSpPr>
        <p:grpSpPr>
          <a:xfrm>
            <a:off x="6166618" y="1654683"/>
            <a:ext cx="324000" cy="972000"/>
            <a:chOff x="6228184" y="1490665"/>
            <a:chExt cx="2448272" cy="5184576"/>
          </a:xfrm>
        </p:grpSpPr>
        <p:grpSp>
          <p:nvGrpSpPr>
            <p:cNvPr id="45" name="Groep 44"/>
            <p:cNvGrpSpPr/>
            <p:nvPr/>
          </p:nvGrpSpPr>
          <p:grpSpPr>
            <a:xfrm>
              <a:off x="6228184" y="1490665"/>
              <a:ext cx="2448272" cy="5184576"/>
              <a:chOff x="3202707" y="1844824"/>
              <a:chExt cx="1225277" cy="3312368"/>
            </a:xfrm>
          </p:grpSpPr>
          <p:sp>
            <p:nvSpPr>
              <p:cNvPr id="47" name="Boog 46"/>
              <p:cNvSpPr/>
              <p:nvPr/>
            </p:nvSpPr>
            <p:spPr>
              <a:xfrm>
                <a:off x="3203848" y="2348880"/>
                <a:ext cx="1224136" cy="2808312"/>
              </a:xfrm>
              <a:prstGeom prst="arc">
                <a:avLst>
                  <a:gd name="adj1" fmla="val 16200000"/>
                  <a:gd name="adj2" fmla="val 20533596"/>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48" name="Boog 47"/>
              <p:cNvSpPr/>
              <p:nvPr/>
            </p:nvSpPr>
            <p:spPr>
              <a:xfrm>
                <a:off x="3202707" y="2348880"/>
                <a:ext cx="1224136" cy="2808312"/>
              </a:xfrm>
              <a:prstGeom prst="arc">
                <a:avLst>
                  <a:gd name="adj1" fmla="val 11770776"/>
                  <a:gd name="adj2" fmla="val 16135590"/>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49" name="Ovaal 48"/>
              <p:cNvSpPr/>
              <p:nvPr/>
            </p:nvSpPr>
            <p:spPr>
              <a:xfrm>
                <a:off x="3491880" y="1844824"/>
                <a:ext cx="648072" cy="648072"/>
              </a:xfrm>
              <a:prstGeom prst="ellipse">
                <a:avLst/>
              </a:prstGeom>
              <a:solidFill>
                <a:schemeClr val="bg1"/>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46" name="Rechte verbindingslijn 45"/>
            <p:cNvCxnSpPr/>
            <p:nvPr/>
          </p:nvCxnSpPr>
          <p:spPr>
            <a:xfrm flipV="1">
              <a:off x="6588224" y="1781200"/>
              <a:ext cx="1728192" cy="2573"/>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57" name="Groep 56"/>
          <p:cNvGrpSpPr/>
          <p:nvPr/>
        </p:nvGrpSpPr>
        <p:grpSpPr>
          <a:xfrm>
            <a:off x="5908565" y="669851"/>
            <a:ext cx="1636120" cy="712381"/>
            <a:chOff x="6706040" y="669851"/>
            <a:chExt cx="1636120" cy="712381"/>
          </a:xfrm>
        </p:grpSpPr>
        <p:sp>
          <p:nvSpPr>
            <p:cNvPr id="8" name="Rechthoek 7"/>
            <p:cNvSpPr/>
            <p:nvPr/>
          </p:nvSpPr>
          <p:spPr>
            <a:xfrm>
              <a:off x="6706040" y="669851"/>
              <a:ext cx="1636120" cy="712381"/>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nl-BE" sz="1200" dirty="0">
                  <a:solidFill>
                    <a:schemeClr val="accent1"/>
                  </a:solidFill>
                </a:rPr>
                <a:t>SCRUM TEAM</a:t>
              </a:r>
            </a:p>
          </p:txBody>
        </p:sp>
        <p:sp>
          <p:nvSpPr>
            <p:cNvPr id="52" name="Ovaal 51"/>
            <p:cNvSpPr/>
            <p:nvPr/>
          </p:nvSpPr>
          <p:spPr>
            <a:xfrm>
              <a:off x="6796727" y="733649"/>
              <a:ext cx="45719" cy="45719"/>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sz="1100" dirty="0" err="1"/>
            </a:p>
          </p:txBody>
        </p:sp>
        <p:sp>
          <p:nvSpPr>
            <p:cNvPr id="53" name="Ovaal 52"/>
            <p:cNvSpPr/>
            <p:nvPr/>
          </p:nvSpPr>
          <p:spPr>
            <a:xfrm>
              <a:off x="6796727" y="1279470"/>
              <a:ext cx="45719" cy="45719"/>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sz="1100" dirty="0" err="1"/>
            </a:p>
          </p:txBody>
        </p:sp>
        <p:sp>
          <p:nvSpPr>
            <p:cNvPr id="55" name="Ovaal 54"/>
            <p:cNvSpPr/>
            <p:nvPr/>
          </p:nvSpPr>
          <p:spPr>
            <a:xfrm>
              <a:off x="8225087" y="733649"/>
              <a:ext cx="45719" cy="45719"/>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sz="1100" dirty="0" err="1"/>
            </a:p>
          </p:txBody>
        </p:sp>
        <p:sp>
          <p:nvSpPr>
            <p:cNvPr id="56" name="Ovaal 55"/>
            <p:cNvSpPr/>
            <p:nvPr/>
          </p:nvSpPr>
          <p:spPr>
            <a:xfrm>
              <a:off x="8225087" y="1279470"/>
              <a:ext cx="45719" cy="45719"/>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sz="1100" dirty="0" err="1"/>
            </a:p>
          </p:txBody>
        </p:sp>
      </p:gr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2666" y="2641178"/>
            <a:ext cx="942975" cy="133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0" name="Tekstvak 49"/>
          <p:cNvSpPr txBox="1"/>
          <p:nvPr/>
        </p:nvSpPr>
        <p:spPr>
          <a:xfrm>
            <a:off x="2838893" y="3682375"/>
            <a:ext cx="3705298" cy="1163707"/>
          </a:xfrm>
          <a:prstGeom prst="rect">
            <a:avLst/>
          </a:prstGeom>
          <a:solidFill>
            <a:schemeClr val="accent1"/>
          </a:solidFill>
          <a:ln>
            <a:solidFill>
              <a:schemeClr val="bg1">
                <a:lumMod val="50000"/>
              </a:schemeClr>
            </a:solidFill>
          </a:ln>
        </p:spPr>
        <p:txBody>
          <a:bodyPr wrap="square" rtlCol="0" anchor="ctr">
            <a:noAutofit/>
          </a:bodyPr>
          <a:lstStyle/>
          <a:p>
            <a:pPr algn="ctr"/>
            <a:r>
              <a:rPr lang="nl-BE" sz="1600" dirty="0">
                <a:solidFill>
                  <a:schemeClr val="bg1"/>
                </a:solidFill>
                <a:sym typeface="Wingdings 2"/>
              </a:rPr>
              <a:t> </a:t>
            </a:r>
            <a:r>
              <a:rPr lang="nl-BE" sz="1600" dirty="0">
                <a:solidFill>
                  <a:schemeClr val="bg1"/>
                </a:solidFill>
              </a:rPr>
              <a:t>Gemeenschappelijk doel</a:t>
            </a:r>
          </a:p>
          <a:p>
            <a:pPr algn="ctr"/>
            <a:r>
              <a:rPr lang="nl-BE" sz="1600" dirty="0">
                <a:solidFill>
                  <a:schemeClr val="bg1"/>
                </a:solidFill>
                <a:sym typeface="Wingdings 2"/>
              </a:rPr>
              <a:t> </a:t>
            </a:r>
            <a:r>
              <a:rPr lang="nl-BE" sz="1600" dirty="0">
                <a:solidFill>
                  <a:schemeClr val="bg1"/>
                </a:solidFill>
              </a:rPr>
              <a:t>Zelf organiserend</a:t>
            </a:r>
          </a:p>
        </p:txBody>
      </p:sp>
      <p:grpSp>
        <p:nvGrpSpPr>
          <p:cNvPr id="61" name="Groep 60"/>
          <p:cNvGrpSpPr/>
          <p:nvPr/>
        </p:nvGrpSpPr>
        <p:grpSpPr>
          <a:xfrm>
            <a:off x="8724277" y="54041"/>
            <a:ext cx="324000" cy="972000"/>
            <a:chOff x="5796137" y="836712"/>
            <a:chExt cx="2880320" cy="6021288"/>
          </a:xfrm>
        </p:grpSpPr>
        <p:grpSp>
          <p:nvGrpSpPr>
            <p:cNvPr id="62" name="Groep 61"/>
            <p:cNvGrpSpPr/>
            <p:nvPr/>
          </p:nvGrpSpPr>
          <p:grpSpPr>
            <a:xfrm>
              <a:off x="5796137" y="836712"/>
              <a:ext cx="2880320" cy="6021288"/>
              <a:chOff x="3202707" y="1844824"/>
              <a:chExt cx="1225277" cy="3312368"/>
            </a:xfrm>
          </p:grpSpPr>
          <p:sp>
            <p:nvSpPr>
              <p:cNvPr id="65" name="Boog 64"/>
              <p:cNvSpPr/>
              <p:nvPr/>
            </p:nvSpPr>
            <p:spPr>
              <a:xfrm>
                <a:off x="3203848" y="2348880"/>
                <a:ext cx="1224136" cy="2808312"/>
              </a:xfrm>
              <a:prstGeom prst="arc">
                <a:avLst>
                  <a:gd name="adj1" fmla="val 16200000"/>
                  <a:gd name="adj2" fmla="val 20533596"/>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66" name="Boog 65"/>
              <p:cNvSpPr/>
              <p:nvPr/>
            </p:nvSpPr>
            <p:spPr>
              <a:xfrm>
                <a:off x="3202707" y="2348880"/>
                <a:ext cx="1224136" cy="2808312"/>
              </a:xfrm>
              <a:prstGeom prst="arc">
                <a:avLst>
                  <a:gd name="adj1" fmla="val 11770776"/>
                  <a:gd name="adj2" fmla="val 16135590"/>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67" name="Ovaal 66"/>
              <p:cNvSpPr/>
              <p:nvPr/>
            </p:nvSpPr>
            <p:spPr>
              <a:xfrm>
                <a:off x="3491880" y="1844824"/>
                <a:ext cx="648072" cy="648072"/>
              </a:xfrm>
              <a:prstGeom prst="ellipse">
                <a:avLst/>
              </a:prstGeom>
              <a:solidFill>
                <a:schemeClr val="bg1"/>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63" name="Ruit 62"/>
            <p:cNvSpPr/>
            <p:nvPr/>
          </p:nvSpPr>
          <p:spPr>
            <a:xfrm>
              <a:off x="7129144" y="2046831"/>
              <a:ext cx="255087" cy="1864415"/>
            </a:xfrm>
            <a:prstGeom prst="diamond">
              <a:avLst/>
            </a:prstGeom>
            <a:noFill/>
            <a:ln w="31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4" name="Ovaal 63"/>
            <p:cNvSpPr/>
            <p:nvPr/>
          </p:nvSpPr>
          <p:spPr>
            <a:xfrm>
              <a:off x="7023333" y="2027781"/>
              <a:ext cx="466710" cy="448766"/>
            </a:xfrm>
            <a:prstGeom prst="ellipse">
              <a:avLst/>
            </a:prstGeom>
            <a:solidFill>
              <a:schemeClr val="bg1"/>
            </a:solidFill>
            <a:ln w="31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68" name="Tekstvak 67"/>
          <p:cNvSpPr txBox="1"/>
          <p:nvPr/>
        </p:nvSpPr>
        <p:spPr>
          <a:xfrm>
            <a:off x="8679424" y="669851"/>
            <a:ext cx="470791" cy="276999"/>
          </a:xfrm>
          <a:prstGeom prst="rect">
            <a:avLst/>
          </a:prstGeom>
          <a:noFill/>
        </p:spPr>
        <p:txBody>
          <a:bodyPr wrap="square" rtlCol="0">
            <a:spAutoFit/>
          </a:bodyPr>
          <a:lstStyle/>
          <a:p>
            <a:r>
              <a:rPr lang="nl-BE" sz="1200" dirty="0">
                <a:solidFill>
                  <a:schemeClr val="accent1"/>
                </a:solidFill>
              </a:rPr>
              <a:t>PM</a:t>
            </a:r>
          </a:p>
        </p:txBody>
      </p:sp>
      <p:cxnSp>
        <p:nvCxnSpPr>
          <p:cNvPr id="59" name="Rechte verbindingslijn 58"/>
          <p:cNvCxnSpPr>
            <a:endCxn id="66" idx="0"/>
          </p:cNvCxnSpPr>
          <p:nvPr/>
        </p:nvCxnSpPr>
        <p:spPr>
          <a:xfrm flipV="1">
            <a:off x="7653312" y="567341"/>
            <a:ext cx="1072006" cy="1436516"/>
          </a:xfrm>
          <a:prstGeom prst="line">
            <a:avLst/>
          </a:prstGeom>
          <a:ln w="19050" cap="flat" cmpd="sng" algn="ctr">
            <a:solidFill>
              <a:schemeClr val="tx1"/>
            </a:solidFill>
            <a:prstDash val="sys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3317357" y="1865357"/>
            <a:ext cx="1204057" cy="1150268"/>
            <a:chOff x="3317357" y="1865357"/>
            <a:chExt cx="1204057" cy="1150268"/>
          </a:xfrm>
        </p:grpSpPr>
        <p:sp>
          <p:nvSpPr>
            <p:cNvPr id="72" name="Rechteraccolade 71"/>
            <p:cNvSpPr/>
            <p:nvPr/>
          </p:nvSpPr>
          <p:spPr>
            <a:xfrm>
              <a:off x="3317357" y="1865357"/>
              <a:ext cx="212651" cy="1150268"/>
            </a:xfrm>
            <a:prstGeom prst="rightBrace">
              <a:avLst/>
            </a:prstGeom>
            <a:ln w="63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BE"/>
            </a:p>
          </p:txBody>
        </p:sp>
        <p:sp>
          <p:nvSpPr>
            <p:cNvPr id="73" name="Tekstvak 72"/>
            <p:cNvSpPr txBox="1"/>
            <p:nvPr/>
          </p:nvSpPr>
          <p:spPr>
            <a:xfrm>
              <a:off x="3469492" y="2261928"/>
              <a:ext cx="1051922" cy="338554"/>
            </a:xfrm>
            <a:prstGeom prst="rect">
              <a:avLst/>
            </a:prstGeom>
            <a:noFill/>
          </p:spPr>
          <p:txBody>
            <a:bodyPr wrap="square" rtlCol="0">
              <a:spAutoFit/>
            </a:bodyPr>
            <a:lstStyle/>
            <a:p>
              <a:r>
                <a:rPr lang="nl-BE" sz="1600" dirty="0"/>
                <a:t>In scope</a:t>
              </a:r>
            </a:p>
          </p:txBody>
        </p:sp>
      </p:grpSp>
    </p:spTree>
    <p:extLst>
      <p:ext uri="{BB962C8B-B14F-4D97-AF65-F5344CB8AC3E}">
        <p14:creationId xmlns:p14="http://schemas.microsoft.com/office/powerpoint/2010/main" val="428931278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5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al 6"/>
          <p:cNvSpPr/>
          <p:nvPr/>
        </p:nvSpPr>
        <p:spPr>
          <a:xfrm>
            <a:off x="3604437" y="1531088"/>
            <a:ext cx="4465675" cy="3381154"/>
          </a:xfrm>
          <a:prstGeom prst="ellipse">
            <a:avLst/>
          </a:prstGeom>
          <a:solidFill>
            <a:srgbClr val="FFFFD5">
              <a:alpha val="5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sz="1100" dirty="0" err="1"/>
          </a:p>
        </p:txBody>
      </p:sp>
      <p:sp>
        <p:nvSpPr>
          <p:cNvPr id="4" name="Ovaal 3"/>
          <p:cNvSpPr/>
          <p:nvPr/>
        </p:nvSpPr>
        <p:spPr>
          <a:xfrm rot="1196906">
            <a:off x="5789803" y="2299296"/>
            <a:ext cx="2254103" cy="2019114"/>
          </a:xfrm>
          <a:prstGeom prst="ellipse">
            <a:avLst/>
          </a:prstGeom>
          <a:solidFill>
            <a:schemeClr val="bg1">
              <a:lumMod val="95000"/>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sz="1100" dirty="0" err="1"/>
          </a:p>
        </p:txBody>
      </p:sp>
      <p:pic>
        <p:nvPicPr>
          <p:cNvPr id="6" name="Content Placeholder 5" descr="Screen Clipping"/>
          <p:cNvPicPr>
            <a:picLocks noGrp="1" noChangeAspect="1"/>
          </p:cNvPicPr>
          <p:nvPr>
            <p:ph idx="1"/>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977090" y="1102246"/>
            <a:ext cx="7166675" cy="3620152"/>
          </a:xfrm>
        </p:spPr>
      </p:pic>
      <p:sp>
        <p:nvSpPr>
          <p:cNvPr id="3" name="Title 2"/>
          <p:cNvSpPr>
            <a:spLocks noGrp="1"/>
          </p:cNvSpPr>
          <p:nvPr>
            <p:ph type="title"/>
          </p:nvPr>
        </p:nvSpPr>
        <p:spPr/>
        <p:txBody>
          <a:bodyPr/>
          <a:lstStyle/>
          <a:p>
            <a:r>
              <a:rPr lang="nl-BE" dirty="0"/>
              <a:t>Scrum </a:t>
            </a:r>
            <a:r>
              <a:rPr lang="nl-BE"/>
              <a:t>bij xxx</a:t>
            </a:r>
            <a:endParaRPr lang="nl-BE" dirty="0"/>
          </a:p>
        </p:txBody>
      </p:sp>
      <p:sp>
        <p:nvSpPr>
          <p:cNvPr id="2" name="Slide Number Placeholder 1"/>
          <p:cNvSpPr>
            <a:spLocks noGrp="1"/>
          </p:cNvSpPr>
          <p:nvPr>
            <p:ph type="sldNum" sz="quarter" idx="12"/>
          </p:nvPr>
        </p:nvSpPr>
        <p:spPr/>
        <p:txBody>
          <a:bodyPr/>
          <a:lstStyle/>
          <a:p>
            <a:fld id="{83E3A20B-E04C-3542-BD5C-CFE9848EFB9A}" type="slidenum">
              <a:rPr lang="en-US" smtClean="0"/>
              <a:pPr/>
              <a:t>18</a:t>
            </a:fld>
            <a:endParaRPr lang="en-US"/>
          </a:p>
        </p:txBody>
      </p:sp>
      <p:sp>
        <p:nvSpPr>
          <p:cNvPr id="5" name="Text Placeholder 4"/>
          <p:cNvSpPr>
            <a:spLocks noGrp="1"/>
          </p:cNvSpPr>
          <p:nvPr>
            <p:ph type="body" sz="quarter" idx="13"/>
          </p:nvPr>
        </p:nvSpPr>
        <p:spPr/>
        <p:txBody>
          <a:bodyPr/>
          <a:lstStyle/>
          <a:p>
            <a:r>
              <a:rPr lang="nl-BE" dirty="0"/>
              <a:t>Domein Werkgevers</a:t>
            </a:r>
          </a:p>
        </p:txBody>
      </p:sp>
      <p:sp>
        <p:nvSpPr>
          <p:cNvPr id="8" name="Tekstvak 7"/>
          <p:cNvSpPr txBox="1"/>
          <p:nvPr/>
        </p:nvSpPr>
        <p:spPr>
          <a:xfrm>
            <a:off x="4646428" y="1542019"/>
            <a:ext cx="1531088" cy="646331"/>
          </a:xfrm>
          <a:prstGeom prst="rect">
            <a:avLst/>
          </a:prstGeom>
          <a:noFill/>
        </p:spPr>
        <p:txBody>
          <a:bodyPr wrap="square" rtlCol="0">
            <a:spAutoFit/>
          </a:bodyPr>
          <a:lstStyle/>
          <a:p>
            <a:r>
              <a:rPr lang="nl-BE" b="1" dirty="0">
                <a:solidFill>
                  <a:schemeClr val="bg2">
                    <a:lumMod val="50000"/>
                  </a:schemeClr>
                </a:solidFill>
              </a:rPr>
              <a:t>SCRUM TEAM</a:t>
            </a:r>
          </a:p>
        </p:txBody>
      </p:sp>
      <p:sp>
        <p:nvSpPr>
          <p:cNvPr id="9" name="Tekstvak 8"/>
          <p:cNvSpPr txBox="1"/>
          <p:nvPr/>
        </p:nvSpPr>
        <p:spPr>
          <a:xfrm>
            <a:off x="6311987" y="3440494"/>
            <a:ext cx="842485" cy="646331"/>
          </a:xfrm>
          <a:prstGeom prst="rect">
            <a:avLst/>
          </a:prstGeom>
          <a:noFill/>
        </p:spPr>
        <p:txBody>
          <a:bodyPr wrap="square" rtlCol="0">
            <a:spAutoFit/>
          </a:bodyPr>
          <a:lstStyle/>
          <a:p>
            <a:r>
              <a:rPr lang="nl-BE" b="1" dirty="0">
                <a:solidFill>
                  <a:schemeClr val="bg1">
                    <a:lumMod val="50000"/>
                  </a:schemeClr>
                </a:solidFill>
              </a:rPr>
              <a:t>DEV</a:t>
            </a:r>
          </a:p>
          <a:p>
            <a:r>
              <a:rPr lang="nl-BE" b="1" dirty="0">
                <a:solidFill>
                  <a:schemeClr val="bg1">
                    <a:lumMod val="50000"/>
                  </a:schemeClr>
                </a:solidFill>
              </a:rPr>
              <a:t>TEAM</a:t>
            </a:r>
          </a:p>
        </p:txBody>
      </p:sp>
    </p:spTree>
    <p:extLst>
      <p:ext uri="{BB962C8B-B14F-4D97-AF65-F5344CB8AC3E}">
        <p14:creationId xmlns:p14="http://schemas.microsoft.com/office/powerpoint/2010/main" val="3121605981"/>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Het Scrum Proces</a:t>
            </a:r>
          </a:p>
        </p:txBody>
      </p:sp>
      <p:sp>
        <p:nvSpPr>
          <p:cNvPr id="3" name="Content Placeholder 2"/>
          <p:cNvSpPr>
            <a:spLocks noGrp="1"/>
          </p:cNvSpPr>
          <p:nvPr>
            <p:ph idx="1"/>
          </p:nvPr>
        </p:nvSpPr>
        <p:spPr/>
        <p:txBody>
          <a:bodyPr/>
          <a:lstStyle/>
          <a:p>
            <a:r>
              <a:rPr lang="nl-BE" dirty="0"/>
              <a:t>Rituelen / Meetings</a:t>
            </a:r>
          </a:p>
          <a:p>
            <a:pPr lvl="1"/>
            <a:r>
              <a:rPr lang="nl-BE" dirty="0"/>
              <a:t>Sprint </a:t>
            </a:r>
          </a:p>
          <a:p>
            <a:pPr lvl="1"/>
            <a:r>
              <a:rPr lang="nl-BE" dirty="0"/>
              <a:t>Sprint Planning </a:t>
            </a:r>
          </a:p>
          <a:p>
            <a:pPr lvl="1"/>
            <a:r>
              <a:rPr lang="nl-BE" dirty="0"/>
              <a:t>Dagelijkse scrum </a:t>
            </a:r>
            <a:endParaRPr lang="nl-BE" dirty="0">
              <a:sym typeface="Wingdings" panose="05000000000000000000" pitchFamily="2" charset="2"/>
            </a:endParaRPr>
          </a:p>
          <a:p>
            <a:pPr lvl="1"/>
            <a:r>
              <a:rPr lang="nl-BE" dirty="0">
                <a:sym typeface="Wingdings" panose="05000000000000000000" pitchFamily="2" charset="2"/>
              </a:rPr>
              <a:t>Sprint Review / Demo </a:t>
            </a:r>
          </a:p>
          <a:p>
            <a:pPr lvl="1"/>
            <a:r>
              <a:rPr lang="nl-BE" dirty="0" err="1">
                <a:sym typeface="Wingdings" panose="05000000000000000000" pitchFamily="2" charset="2"/>
              </a:rPr>
              <a:t>Retrospective</a:t>
            </a:r>
            <a:r>
              <a:rPr lang="nl-BE" dirty="0">
                <a:sym typeface="Wingdings" panose="05000000000000000000" pitchFamily="2" charset="2"/>
              </a:rPr>
              <a:t> </a:t>
            </a:r>
          </a:p>
          <a:p>
            <a:pPr lvl="1"/>
            <a:endParaRPr lang="nl-BE" dirty="0">
              <a:sym typeface="Wingdings" panose="05000000000000000000" pitchFamily="2" charset="2"/>
            </a:endParaRPr>
          </a:p>
          <a:p>
            <a:r>
              <a:rPr lang="nl-BE" dirty="0">
                <a:sym typeface="Wingdings" panose="05000000000000000000" pitchFamily="2" charset="2"/>
              </a:rPr>
              <a:t>Het voorbereidende werk</a:t>
            </a:r>
          </a:p>
          <a:p>
            <a:pPr lvl="1"/>
            <a:r>
              <a:rPr lang="nl-BE" dirty="0" err="1">
                <a:sym typeface="Wingdings" panose="05000000000000000000" pitchFamily="2" charset="2"/>
              </a:rPr>
              <a:t>Backlog</a:t>
            </a:r>
            <a:r>
              <a:rPr lang="nl-BE" dirty="0">
                <a:sym typeface="Wingdings" panose="05000000000000000000" pitchFamily="2" charset="2"/>
              </a:rPr>
              <a:t> Verfijning </a:t>
            </a:r>
          </a:p>
          <a:p>
            <a:pPr lvl="2"/>
            <a:r>
              <a:rPr lang="nl-BE" dirty="0">
                <a:sym typeface="Wingdings" panose="05000000000000000000" pitchFamily="2" charset="2"/>
              </a:rPr>
              <a:t>Poker planning </a:t>
            </a:r>
            <a:endParaRPr lang="nl-BE" dirty="0"/>
          </a:p>
          <a:p>
            <a:endParaRPr lang="nl-BE" dirty="0"/>
          </a:p>
        </p:txBody>
      </p:sp>
      <p:sp>
        <p:nvSpPr>
          <p:cNvPr id="4" name="Slide Number Placeholder 3"/>
          <p:cNvSpPr>
            <a:spLocks noGrp="1"/>
          </p:cNvSpPr>
          <p:nvPr>
            <p:ph type="sldNum" sz="quarter" idx="12"/>
          </p:nvPr>
        </p:nvSpPr>
        <p:spPr/>
        <p:txBody>
          <a:bodyPr/>
          <a:lstStyle/>
          <a:p>
            <a:fld id="{83E3A20B-E04C-3542-BD5C-CFE9848EFB9A}" type="slidenum">
              <a:rPr lang="en-US" smtClean="0"/>
              <a:pPr/>
              <a:t>19</a:t>
            </a:fld>
            <a:endParaRPr lang="en-US"/>
          </a:p>
        </p:txBody>
      </p:sp>
      <p:sp>
        <p:nvSpPr>
          <p:cNvPr id="5" name="Text Placeholder 4"/>
          <p:cNvSpPr>
            <a:spLocks noGrp="1"/>
          </p:cNvSpPr>
          <p:nvPr>
            <p:ph type="body" sz="quarter" idx="13"/>
          </p:nvPr>
        </p:nvSpPr>
        <p:spPr/>
        <p:txBody>
          <a:bodyPr/>
          <a:lstStyle/>
          <a:p>
            <a:r>
              <a:rPr lang="nl-BE"/>
              <a:t>Welke rituelen worden er gevolgd?</a:t>
            </a:r>
          </a:p>
        </p:txBody>
      </p:sp>
      <p:pic>
        <p:nvPicPr>
          <p:cNvPr id="1026" name="Picture 2" descr="Related image"/>
          <p:cNvPicPr>
            <a:picLocks noGrp="1" noChangeAspect="1" noChangeArrowheads="1"/>
          </p:cNvPicPr>
          <p:nvPr>
            <p:ph idx="14"/>
          </p:nvPr>
        </p:nvPicPr>
        <p:blipFill>
          <a:blip r:embed="rId3">
            <a:extLst>
              <a:ext uri="{28A0092B-C50C-407E-A947-70E740481C1C}">
                <a14:useLocalDpi xmlns:a14="http://schemas.microsoft.com/office/drawing/2010/main" val="0"/>
              </a:ext>
            </a:extLst>
          </a:blip>
          <a:stretch>
            <a:fillRect/>
          </a:stretch>
        </p:blipFill>
        <p:spPr bwMode="auto">
          <a:xfrm>
            <a:off x="4129167" y="1035448"/>
            <a:ext cx="4686299" cy="389027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2714581" y="1580265"/>
            <a:ext cx="1083819" cy="575134"/>
            <a:chOff x="2714581" y="1580265"/>
            <a:chExt cx="1083819" cy="575134"/>
          </a:xfrm>
        </p:grpSpPr>
        <p:sp>
          <p:nvSpPr>
            <p:cNvPr id="7" name="Rechteraccolade 6"/>
            <p:cNvSpPr/>
            <p:nvPr/>
          </p:nvSpPr>
          <p:spPr>
            <a:xfrm>
              <a:off x="2714581" y="1580265"/>
              <a:ext cx="106326" cy="575134"/>
            </a:xfrm>
            <a:prstGeom prst="rightBrace">
              <a:avLst/>
            </a:prstGeom>
            <a:ln w="63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BE"/>
            </a:p>
          </p:txBody>
        </p:sp>
        <p:sp>
          <p:nvSpPr>
            <p:cNvPr id="8" name="Tekstvak 7"/>
            <p:cNvSpPr txBox="1"/>
            <p:nvPr/>
          </p:nvSpPr>
          <p:spPr>
            <a:xfrm>
              <a:off x="2746478" y="1694212"/>
              <a:ext cx="1051922" cy="338554"/>
            </a:xfrm>
            <a:prstGeom prst="rect">
              <a:avLst/>
            </a:prstGeom>
            <a:noFill/>
          </p:spPr>
          <p:txBody>
            <a:bodyPr wrap="square" rtlCol="0">
              <a:spAutoFit/>
            </a:bodyPr>
            <a:lstStyle/>
            <a:p>
              <a:r>
                <a:rPr lang="nl-BE" sz="1600" dirty="0"/>
                <a:t>In scope</a:t>
              </a:r>
            </a:p>
          </p:txBody>
        </p:sp>
      </p:grpSp>
      <p:grpSp>
        <p:nvGrpSpPr>
          <p:cNvPr id="11" name="Group 10"/>
          <p:cNvGrpSpPr/>
          <p:nvPr/>
        </p:nvGrpSpPr>
        <p:grpSpPr>
          <a:xfrm>
            <a:off x="3045348" y="3593363"/>
            <a:ext cx="1083819" cy="575134"/>
            <a:chOff x="3045348" y="3593363"/>
            <a:chExt cx="1083819" cy="575134"/>
          </a:xfrm>
        </p:grpSpPr>
        <p:sp>
          <p:nvSpPr>
            <p:cNvPr id="9" name="Rechteraccolade 8"/>
            <p:cNvSpPr/>
            <p:nvPr/>
          </p:nvSpPr>
          <p:spPr>
            <a:xfrm>
              <a:off x="3045348" y="3593363"/>
              <a:ext cx="106326" cy="575134"/>
            </a:xfrm>
            <a:prstGeom prst="rightBrace">
              <a:avLst/>
            </a:prstGeom>
            <a:ln w="63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BE"/>
            </a:p>
          </p:txBody>
        </p:sp>
        <p:sp>
          <p:nvSpPr>
            <p:cNvPr id="10" name="Tekstvak 9"/>
            <p:cNvSpPr txBox="1"/>
            <p:nvPr/>
          </p:nvSpPr>
          <p:spPr>
            <a:xfrm>
              <a:off x="3077245" y="3707310"/>
              <a:ext cx="1051922" cy="338554"/>
            </a:xfrm>
            <a:prstGeom prst="rect">
              <a:avLst/>
            </a:prstGeom>
            <a:noFill/>
          </p:spPr>
          <p:txBody>
            <a:bodyPr wrap="square" rtlCol="0">
              <a:spAutoFit/>
            </a:bodyPr>
            <a:lstStyle/>
            <a:p>
              <a:r>
                <a:rPr lang="nl-BE" sz="1600" dirty="0"/>
                <a:t>In scope</a:t>
              </a:r>
            </a:p>
          </p:txBody>
        </p:sp>
      </p:grpSp>
    </p:spTree>
    <p:extLst>
      <p:ext uri="{BB962C8B-B14F-4D97-AF65-F5344CB8AC3E}">
        <p14:creationId xmlns:p14="http://schemas.microsoft.com/office/powerpoint/2010/main" val="413138837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Het opleidingstraject</a:t>
            </a:r>
          </a:p>
        </p:txBody>
      </p:sp>
      <p:sp>
        <p:nvSpPr>
          <p:cNvPr id="3" name="Content Placeholder 2"/>
          <p:cNvSpPr>
            <a:spLocks noGrp="1"/>
          </p:cNvSpPr>
          <p:nvPr>
            <p:ph idx="1"/>
          </p:nvPr>
        </p:nvSpPr>
        <p:spPr/>
        <p:txBody>
          <a:bodyPr>
            <a:normAutofit/>
          </a:bodyPr>
          <a:lstStyle/>
          <a:p>
            <a:r>
              <a:rPr lang="nl-BE" dirty="0"/>
              <a:t>Deze sessie is deel 1 van een groter opleidingstraject</a:t>
            </a:r>
          </a:p>
          <a:p>
            <a:pPr lvl="1"/>
            <a:r>
              <a:rPr lang="nl-BE" dirty="0"/>
              <a:t>Scrum</a:t>
            </a:r>
          </a:p>
          <a:p>
            <a:pPr lvl="1"/>
            <a:r>
              <a:rPr lang="nl-BE" dirty="0"/>
              <a:t>Tools en technieken</a:t>
            </a:r>
          </a:p>
          <a:p>
            <a:pPr lvl="2"/>
            <a:r>
              <a:rPr lang="nl-BE" dirty="0"/>
              <a:t>Incl. Interviewtechnieken!</a:t>
            </a:r>
          </a:p>
          <a:p>
            <a:r>
              <a:rPr lang="nl-BE" dirty="0"/>
              <a:t>De kapstok: Proceskaart beheren van wijzigingen binnen IT (</a:t>
            </a:r>
            <a:r>
              <a:rPr lang="nl-BE" dirty="0" err="1"/>
              <a:t>wikifix</a:t>
            </a:r>
            <a:r>
              <a:rPr lang="nl-BE" dirty="0"/>
              <a:t>) + handleiding</a:t>
            </a:r>
          </a:p>
          <a:p>
            <a:pPr lvl="1"/>
            <a:endParaRPr lang="nl-BE" dirty="0"/>
          </a:p>
        </p:txBody>
      </p:sp>
      <p:sp>
        <p:nvSpPr>
          <p:cNvPr id="4" name="Tijdelijke aanduiding voor dianummer 3"/>
          <p:cNvSpPr>
            <a:spLocks noGrp="1"/>
          </p:cNvSpPr>
          <p:nvPr>
            <p:ph type="sldNum" sz="quarter" idx="12"/>
          </p:nvPr>
        </p:nvSpPr>
        <p:spPr/>
        <p:txBody>
          <a:bodyPr/>
          <a:lstStyle/>
          <a:p>
            <a:fld id="{83E3A20B-E04C-3542-BD5C-CFE9848EFB9A}" type="slidenum">
              <a:rPr lang="en-US" smtClean="0"/>
              <a:pPr/>
              <a:t>2</a:t>
            </a:fld>
            <a:endParaRPr lang="en-US"/>
          </a:p>
        </p:txBody>
      </p:sp>
      <p:sp>
        <p:nvSpPr>
          <p:cNvPr id="5" name="Text Placeholder 4"/>
          <p:cNvSpPr>
            <a:spLocks noGrp="1"/>
          </p:cNvSpPr>
          <p:nvPr>
            <p:ph type="body" sz="quarter" idx="13"/>
          </p:nvPr>
        </p:nvSpPr>
        <p:spPr/>
        <p:txBody>
          <a:bodyPr/>
          <a:lstStyle/>
          <a:p>
            <a:r>
              <a:rPr lang="nl-BE" dirty="0"/>
              <a:t>“Deel 1”</a:t>
            </a:r>
          </a:p>
        </p:txBody>
      </p:sp>
      <p:pic>
        <p:nvPicPr>
          <p:cNvPr id="8" name="Content Placeholder 7" descr="Screen Clipping"/>
          <p:cNvPicPr>
            <a:picLocks noGrp="1" noChangeAspect="1"/>
          </p:cNvPicPr>
          <p:nvPr>
            <p:ph idx="14"/>
          </p:nvPr>
        </p:nvPicPr>
        <p:blipFill>
          <a:blip r:embed="rId3">
            <a:extLst>
              <a:ext uri="{28A0092B-C50C-407E-A947-70E740481C1C}">
                <a14:useLocalDpi xmlns:a14="http://schemas.microsoft.com/office/drawing/2010/main" val="0"/>
              </a:ext>
            </a:extLst>
          </a:blip>
          <a:stretch>
            <a:fillRect/>
          </a:stretch>
        </p:blipFill>
        <p:spPr>
          <a:xfrm>
            <a:off x="4698375" y="927100"/>
            <a:ext cx="3379779" cy="40449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6517132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Het Scrum Proces</a:t>
            </a:r>
          </a:p>
        </p:txBody>
      </p:sp>
      <p:sp>
        <p:nvSpPr>
          <p:cNvPr id="3" name="Content Placeholder 2"/>
          <p:cNvSpPr>
            <a:spLocks noGrp="1"/>
          </p:cNvSpPr>
          <p:nvPr>
            <p:ph idx="1"/>
          </p:nvPr>
        </p:nvSpPr>
        <p:spPr/>
        <p:txBody>
          <a:bodyPr/>
          <a:lstStyle/>
          <a:p>
            <a:r>
              <a:rPr lang="nl-BE" dirty="0"/>
              <a:t>Hulpmiddelen</a:t>
            </a:r>
          </a:p>
          <a:p>
            <a:pPr lvl="1"/>
            <a:r>
              <a:rPr lang="nl-BE" dirty="0"/>
              <a:t>Product </a:t>
            </a:r>
            <a:r>
              <a:rPr lang="nl-BE" dirty="0" err="1"/>
              <a:t>Backlog</a:t>
            </a:r>
            <a:r>
              <a:rPr lang="nl-BE" dirty="0"/>
              <a:t> </a:t>
            </a:r>
          </a:p>
          <a:p>
            <a:pPr lvl="1"/>
            <a:r>
              <a:rPr lang="nl-BE" dirty="0"/>
              <a:t>Sprint </a:t>
            </a:r>
            <a:r>
              <a:rPr lang="nl-BE" dirty="0" err="1"/>
              <a:t>Backlog</a:t>
            </a:r>
            <a:r>
              <a:rPr lang="nl-BE" dirty="0"/>
              <a:t> </a:t>
            </a:r>
          </a:p>
          <a:p>
            <a:pPr lvl="1"/>
            <a:r>
              <a:rPr lang="nl-BE" dirty="0"/>
              <a:t>Eindproduct</a:t>
            </a:r>
          </a:p>
          <a:p>
            <a:pPr lvl="1"/>
            <a:r>
              <a:rPr lang="nl-BE" dirty="0" err="1">
                <a:sym typeface="Wingdings" panose="05000000000000000000" pitchFamily="2" charset="2"/>
              </a:rPr>
              <a:t>Voortgangs</a:t>
            </a:r>
            <a:r>
              <a:rPr lang="nl-BE" dirty="0">
                <a:sym typeface="Wingdings" panose="05000000000000000000" pitchFamily="2" charset="2"/>
              </a:rPr>
              <a:t> controle</a:t>
            </a:r>
          </a:p>
          <a:p>
            <a:pPr lvl="1"/>
            <a:r>
              <a:rPr lang="nl-BE" dirty="0"/>
              <a:t>Definition of Ready</a:t>
            </a:r>
          </a:p>
          <a:p>
            <a:pPr lvl="1"/>
            <a:r>
              <a:rPr lang="nl-BE" dirty="0"/>
              <a:t>Definition of </a:t>
            </a:r>
            <a:r>
              <a:rPr lang="nl-BE" dirty="0" err="1"/>
              <a:t>Done</a:t>
            </a:r>
            <a:endParaRPr lang="nl-BE" dirty="0"/>
          </a:p>
        </p:txBody>
      </p:sp>
      <p:sp>
        <p:nvSpPr>
          <p:cNvPr id="4" name="Slide Number Placeholder 3"/>
          <p:cNvSpPr>
            <a:spLocks noGrp="1"/>
          </p:cNvSpPr>
          <p:nvPr>
            <p:ph type="sldNum" sz="quarter" idx="12"/>
          </p:nvPr>
        </p:nvSpPr>
        <p:spPr/>
        <p:txBody>
          <a:bodyPr/>
          <a:lstStyle/>
          <a:p>
            <a:fld id="{83E3A20B-E04C-3542-BD5C-CFE9848EFB9A}" type="slidenum">
              <a:rPr lang="en-US" smtClean="0"/>
              <a:pPr/>
              <a:t>20</a:t>
            </a:fld>
            <a:endParaRPr lang="en-US"/>
          </a:p>
        </p:txBody>
      </p:sp>
      <p:sp>
        <p:nvSpPr>
          <p:cNvPr id="5" name="Text Placeholder 4"/>
          <p:cNvSpPr>
            <a:spLocks noGrp="1"/>
          </p:cNvSpPr>
          <p:nvPr>
            <p:ph type="body" sz="quarter" idx="13"/>
          </p:nvPr>
        </p:nvSpPr>
        <p:spPr/>
        <p:txBody>
          <a:bodyPr/>
          <a:lstStyle/>
          <a:p>
            <a:r>
              <a:rPr lang="nl-BE" dirty="0"/>
              <a:t>Welke hulpmiddelen worden er gebruikt?</a:t>
            </a:r>
          </a:p>
        </p:txBody>
      </p:sp>
      <p:pic>
        <p:nvPicPr>
          <p:cNvPr id="7" name="Content Placeholder 6" descr="Screen Clipping"/>
          <p:cNvPicPr>
            <a:picLocks noGrp="1" noChangeAspect="1"/>
          </p:cNvPicPr>
          <p:nvPr>
            <p:ph idx="14"/>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1" r="1586"/>
          <a:stretch/>
        </p:blipFill>
        <p:spPr>
          <a:xfrm>
            <a:off x="4071071" y="1020725"/>
            <a:ext cx="3531208" cy="4381935"/>
          </a:xfrm>
        </p:spPr>
      </p:pic>
      <p:grpSp>
        <p:nvGrpSpPr>
          <p:cNvPr id="6" name="Group 5"/>
          <p:cNvGrpSpPr/>
          <p:nvPr/>
        </p:nvGrpSpPr>
        <p:grpSpPr>
          <a:xfrm>
            <a:off x="2917757" y="1498749"/>
            <a:ext cx="1083819" cy="575134"/>
            <a:chOff x="2917757" y="1498749"/>
            <a:chExt cx="1083819" cy="575134"/>
          </a:xfrm>
        </p:grpSpPr>
        <p:sp>
          <p:nvSpPr>
            <p:cNvPr id="8" name="Rechteraccolade 7"/>
            <p:cNvSpPr/>
            <p:nvPr/>
          </p:nvSpPr>
          <p:spPr>
            <a:xfrm>
              <a:off x="2917757" y="1498749"/>
              <a:ext cx="106326" cy="575134"/>
            </a:xfrm>
            <a:prstGeom prst="rightBrace">
              <a:avLst/>
            </a:prstGeom>
            <a:ln w="63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BE"/>
            </a:p>
          </p:txBody>
        </p:sp>
        <p:sp>
          <p:nvSpPr>
            <p:cNvPr id="9" name="Tekstvak 8"/>
            <p:cNvSpPr txBox="1"/>
            <p:nvPr/>
          </p:nvSpPr>
          <p:spPr>
            <a:xfrm>
              <a:off x="2949654" y="1612696"/>
              <a:ext cx="1051922" cy="338554"/>
            </a:xfrm>
            <a:prstGeom prst="rect">
              <a:avLst/>
            </a:prstGeom>
            <a:noFill/>
          </p:spPr>
          <p:txBody>
            <a:bodyPr wrap="square" rtlCol="0">
              <a:spAutoFit/>
            </a:bodyPr>
            <a:lstStyle/>
            <a:p>
              <a:r>
                <a:rPr lang="nl-BE" sz="1600" dirty="0"/>
                <a:t>In scope</a:t>
              </a:r>
            </a:p>
          </p:txBody>
        </p:sp>
      </p:grpSp>
    </p:spTree>
    <p:extLst>
      <p:ext uri="{BB962C8B-B14F-4D97-AF65-F5344CB8AC3E}">
        <p14:creationId xmlns:p14="http://schemas.microsoft.com/office/powerpoint/2010/main" val="13342013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E3A20B-E04C-3542-BD5C-CFE9848EFB9A}" type="slidenum">
              <a:rPr lang="en-US" smtClean="0"/>
              <a:pPr/>
              <a:t>21</a:t>
            </a:fld>
            <a:endParaRPr lang="en-US"/>
          </a:p>
        </p:txBody>
      </p:sp>
      <p:pic>
        <p:nvPicPr>
          <p:cNvPr id="3" name="Picture 2" descr="Screen Clipping"/>
          <p:cNvPicPr>
            <a:picLocks noChangeAspect="1"/>
          </p:cNvPicPr>
          <p:nvPr/>
        </p:nvPicPr>
        <p:blipFill rotWithShape="1">
          <a:blip r:embed="rId2">
            <a:extLst>
              <a:ext uri="{28A0092B-C50C-407E-A947-70E740481C1C}">
                <a14:useLocalDpi xmlns:a14="http://schemas.microsoft.com/office/drawing/2010/main" val="0"/>
              </a:ext>
            </a:extLst>
          </a:blip>
          <a:srcRect t="6474" b="4985"/>
          <a:stretch/>
        </p:blipFill>
        <p:spPr>
          <a:xfrm>
            <a:off x="1250396" y="489098"/>
            <a:ext cx="6607066" cy="4160426"/>
          </a:xfrm>
          <a:prstGeom prst="rect">
            <a:avLst/>
          </a:prstGeom>
        </p:spPr>
      </p:pic>
      <p:sp>
        <p:nvSpPr>
          <p:cNvPr id="4" name="Title 1"/>
          <p:cNvSpPr txBox="1">
            <a:spLocks/>
          </p:cNvSpPr>
          <p:nvPr/>
        </p:nvSpPr>
        <p:spPr>
          <a:xfrm>
            <a:off x="457201" y="193819"/>
            <a:ext cx="6896276" cy="461665"/>
          </a:xfrm>
          <a:prstGeom prst="rect">
            <a:avLst/>
          </a:prstGeom>
        </p:spPr>
        <p:txBody>
          <a:bodyPr/>
          <a:lstStyle>
            <a:lvl1pPr algn="l" defTabSz="457200" rtl="0" eaLnBrk="1" latinLnBrk="0" hangingPunct="1">
              <a:spcBef>
                <a:spcPct val="0"/>
              </a:spcBef>
              <a:buNone/>
              <a:defRPr sz="2400" kern="1200">
                <a:solidFill>
                  <a:schemeClr val="accent1"/>
                </a:solidFill>
                <a:latin typeface="Aleo"/>
                <a:ea typeface="+mj-ea"/>
                <a:cs typeface="Aleo"/>
              </a:defRPr>
            </a:lvl1pPr>
          </a:lstStyle>
          <a:p>
            <a:r>
              <a:rPr lang="nl-BE" dirty="0"/>
              <a:t>Het scrum proces</a:t>
            </a:r>
          </a:p>
        </p:txBody>
      </p:sp>
      <p:sp>
        <p:nvSpPr>
          <p:cNvPr id="6" name="Rechthoek 5"/>
          <p:cNvSpPr/>
          <p:nvPr/>
        </p:nvSpPr>
        <p:spPr>
          <a:xfrm>
            <a:off x="3152775" y="4133850"/>
            <a:ext cx="561975" cy="5156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sz="1100" dirty="0" err="1"/>
          </a:p>
        </p:txBody>
      </p:sp>
      <p:pic>
        <p:nvPicPr>
          <p:cNvPr id="4098" name="Picture 2"/>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25194" y="4157663"/>
            <a:ext cx="493804" cy="4510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06544" y="4151534"/>
            <a:ext cx="493804" cy="4510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kstvak 8"/>
          <p:cNvSpPr txBox="1"/>
          <p:nvPr/>
        </p:nvSpPr>
        <p:spPr>
          <a:xfrm>
            <a:off x="3237894" y="4594889"/>
            <a:ext cx="1041400" cy="230832"/>
          </a:xfrm>
          <a:prstGeom prst="rect">
            <a:avLst/>
          </a:prstGeom>
          <a:noFill/>
        </p:spPr>
        <p:txBody>
          <a:bodyPr wrap="square" rtlCol="0">
            <a:spAutoFit/>
          </a:bodyPr>
          <a:lstStyle/>
          <a:p>
            <a:r>
              <a:rPr lang="nl-BE" sz="900" dirty="0"/>
              <a:t>Proxy   -    </a:t>
            </a:r>
            <a:r>
              <a:rPr lang="nl-BE" sz="900" dirty="0" err="1"/>
              <a:t>Dev</a:t>
            </a:r>
            <a:endParaRPr lang="nl-BE" sz="900" dirty="0"/>
          </a:p>
        </p:txBody>
      </p:sp>
    </p:spTree>
    <p:extLst>
      <p:ext uri="{BB962C8B-B14F-4D97-AF65-F5344CB8AC3E}">
        <p14:creationId xmlns:p14="http://schemas.microsoft.com/office/powerpoint/2010/main" val="3209363948"/>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BE" dirty="0"/>
              <a:t>Een tijdslijn</a:t>
            </a:r>
          </a:p>
        </p:txBody>
      </p:sp>
      <p:sp>
        <p:nvSpPr>
          <p:cNvPr id="4" name="Slide Number Placeholder 3"/>
          <p:cNvSpPr>
            <a:spLocks noGrp="1"/>
          </p:cNvSpPr>
          <p:nvPr>
            <p:ph type="sldNum" sz="quarter" idx="12"/>
          </p:nvPr>
        </p:nvSpPr>
        <p:spPr/>
        <p:txBody>
          <a:bodyPr/>
          <a:lstStyle/>
          <a:p>
            <a:fld id="{83E3A20B-E04C-3542-BD5C-CFE9848EFB9A}" type="slidenum">
              <a:rPr lang="en-US" smtClean="0"/>
              <a:pPr/>
              <a:t>22</a:t>
            </a:fld>
            <a:endParaRPr lang="en-US"/>
          </a:p>
        </p:txBody>
      </p:sp>
      <p:sp>
        <p:nvSpPr>
          <p:cNvPr id="5" name="Text Placeholder 4"/>
          <p:cNvSpPr>
            <a:spLocks noGrp="1"/>
          </p:cNvSpPr>
          <p:nvPr>
            <p:ph type="body" sz="quarter" idx="13"/>
          </p:nvPr>
        </p:nvSpPr>
        <p:spPr/>
        <p:txBody>
          <a:bodyPr/>
          <a:lstStyle/>
          <a:p>
            <a:r>
              <a:rPr lang="nl-BE" dirty="0"/>
              <a:t>De proceskaart vertaald in een eenvoudige tijdslijn</a:t>
            </a:r>
          </a:p>
        </p:txBody>
      </p:sp>
      <p:pic>
        <p:nvPicPr>
          <p:cNvPr id="8" name="Content Placeholder 7"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0116" y="1052513"/>
            <a:ext cx="5591317" cy="3910012"/>
          </a:xfrm>
        </p:spPr>
      </p:pic>
    </p:spTree>
    <p:extLst>
      <p:ext uri="{BB962C8B-B14F-4D97-AF65-F5344CB8AC3E}">
        <p14:creationId xmlns:p14="http://schemas.microsoft.com/office/powerpoint/2010/main" val="3501687317"/>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Product Owner</a:t>
            </a:r>
          </a:p>
        </p:txBody>
      </p:sp>
      <p:sp>
        <p:nvSpPr>
          <p:cNvPr id="3" name="Content Placeholder 2"/>
          <p:cNvSpPr>
            <a:spLocks noGrp="1"/>
          </p:cNvSpPr>
          <p:nvPr>
            <p:ph idx="1"/>
          </p:nvPr>
        </p:nvSpPr>
        <p:spPr/>
        <p:txBody>
          <a:bodyPr>
            <a:noAutofit/>
          </a:bodyPr>
          <a:lstStyle/>
          <a:p>
            <a:r>
              <a:rPr lang="nl-BE" sz="1600" dirty="0"/>
              <a:t>Draagt de visie uit van de Product Manager </a:t>
            </a:r>
          </a:p>
          <a:p>
            <a:r>
              <a:rPr lang="nl-BE" sz="1600" dirty="0"/>
              <a:t>Vertegenwoordigt de business</a:t>
            </a:r>
          </a:p>
          <a:p>
            <a:r>
              <a:rPr lang="nl-BE" sz="1600" dirty="0"/>
              <a:t>Is eigenaar van een product</a:t>
            </a:r>
          </a:p>
          <a:p>
            <a:r>
              <a:rPr lang="nl-BE" sz="1600" dirty="0"/>
              <a:t>Beantwoordt vragen van het </a:t>
            </a:r>
            <a:r>
              <a:rPr lang="nl-BE" sz="1600" dirty="0" err="1"/>
              <a:t>developers</a:t>
            </a:r>
            <a:r>
              <a:rPr lang="nl-BE" sz="1600" dirty="0"/>
              <a:t> team, is beschikbaar!</a:t>
            </a:r>
          </a:p>
          <a:p>
            <a:r>
              <a:rPr lang="nl-BE" sz="1600" dirty="0"/>
              <a:t>Valideert de analyse van de Customer Proxy</a:t>
            </a:r>
          </a:p>
          <a:p>
            <a:r>
              <a:rPr lang="nl-BE" sz="1600" dirty="0"/>
              <a:t>Is eindverantwoordelijke voor opgeleverde software </a:t>
            </a:r>
          </a:p>
          <a:p>
            <a:pPr lvl="1"/>
            <a:r>
              <a:rPr lang="nl-BE" sz="1400" dirty="0"/>
              <a:t>Beslist wat de functionaliteit van een product moet zijn</a:t>
            </a:r>
          </a:p>
          <a:p>
            <a:pPr lvl="1"/>
            <a:r>
              <a:rPr lang="nl-BE" sz="1400" dirty="0"/>
              <a:t>Beslist welke functionaliteiten voorrang krijgen</a:t>
            </a:r>
          </a:p>
          <a:p>
            <a:pPr lvl="1"/>
            <a:r>
              <a:rPr lang="nl-BE" sz="1400" b="1" u="sng" dirty="0"/>
              <a:t>Aanvaardt wat ontwikkeld werd</a:t>
            </a:r>
            <a:r>
              <a:rPr lang="nl-BE" sz="1400" dirty="0"/>
              <a:t>, valideert op het einde van elke sprint</a:t>
            </a:r>
          </a:p>
          <a:p>
            <a:r>
              <a:rPr lang="nl-BE" sz="1600" b="1" u="sng" dirty="0"/>
              <a:t>Is verantwoordelijk voor de Product </a:t>
            </a:r>
            <a:r>
              <a:rPr lang="nl-BE" sz="1600" b="1" u="sng" dirty="0" err="1"/>
              <a:t>Backlog</a:t>
            </a:r>
            <a:endParaRPr lang="nl-BE" sz="1600" b="1" u="sng" dirty="0"/>
          </a:p>
          <a:p>
            <a:pPr lvl="1"/>
            <a:r>
              <a:rPr lang="nl-BE" sz="1400" b="1" u="sng" dirty="0"/>
              <a:t>Wat wordt opgenomen in de Product </a:t>
            </a:r>
            <a:r>
              <a:rPr lang="nl-BE" sz="1400" b="1" u="sng" dirty="0" err="1"/>
              <a:t>Backlog</a:t>
            </a:r>
            <a:r>
              <a:rPr lang="nl-BE" sz="1400" b="1" u="sng" dirty="0"/>
              <a:t>?</a:t>
            </a:r>
          </a:p>
          <a:p>
            <a:pPr lvl="1"/>
            <a:r>
              <a:rPr lang="nl-BE" sz="1400" b="1" u="sng" dirty="0"/>
              <a:t>Welke prioriteit krijgt het item in de Product </a:t>
            </a:r>
            <a:r>
              <a:rPr lang="nl-BE" sz="1400" b="1" u="sng" dirty="0" err="1"/>
              <a:t>Backlog</a:t>
            </a:r>
            <a:r>
              <a:rPr lang="nl-BE" sz="1400" b="1" u="sng" dirty="0"/>
              <a:t>?</a:t>
            </a:r>
          </a:p>
          <a:p>
            <a:r>
              <a:rPr lang="nl-BE" sz="1600" dirty="0"/>
              <a:t>Is verantwoordelijk voor het (laten) uitvoeren </a:t>
            </a:r>
            <a:r>
              <a:rPr lang="nl-BE" sz="1600"/>
              <a:t>van acceptatietesten</a:t>
            </a:r>
            <a:endParaRPr lang="nl-BE" sz="1600" dirty="0"/>
          </a:p>
        </p:txBody>
      </p:sp>
      <p:sp>
        <p:nvSpPr>
          <p:cNvPr id="4" name="Slide Number Placeholder 3"/>
          <p:cNvSpPr>
            <a:spLocks noGrp="1"/>
          </p:cNvSpPr>
          <p:nvPr>
            <p:ph type="sldNum" sz="quarter" idx="12"/>
          </p:nvPr>
        </p:nvSpPr>
        <p:spPr/>
        <p:txBody>
          <a:bodyPr/>
          <a:lstStyle/>
          <a:p>
            <a:fld id="{83E3A20B-E04C-3542-BD5C-CFE9848EFB9A}" type="slidenum">
              <a:rPr lang="en-US" smtClean="0"/>
              <a:pPr/>
              <a:t>23</a:t>
            </a:fld>
            <a:endParaRPr lang="en-US"/>
          </a:p>
        </p:txBody>
      </p:sp>
      <p:sp>
        <p:nvSpPr>
          <p:cNvPr id="6" name="Rechthoek 5"/>
          <p:cNvSpPr/>
          <p:nvPr/>
        </p:nvSpPr>
        <p:spPr>
          <a:xfrm>
            <a:off x="1451535" y="4879788"/>
            <a:ext cx="5607423" cy="660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nl-BE" sz="1400" b="1" dirty="0">
                <a:solidFill>
                  <a:schemeClr val="bg1"/>
                </a:solidFill>
              </a:rPr>
              <a:t>Heeft autoriteit over het “Wat?” en kan zeggen “Waarom?”</a:t>
            </a:r>
          </a:p>
        </p:txBody>
      </p:sp>
      <p:sp>
        <p:nvSpPr>
          <p:cNvPr id="7" name="Toelichting met afgeronde rechthoek 6"/>
          <p:cNvSpPr/>
          <p:nvPr/>
        </p:nvSpPr>
        <p:spPr>
          <a:xfrm>
            <a:off x="7609369" y="95693"/>
            <a:ext cx="1414130" cy="946298"/>
          </a:xfrm>
          <a:prstGeom prst="wedgeRoundRectCallout">
            <a:avLst>
              <a:gd name="adj1" fmla="val -52412"/>
              <a:gd name="adj2" fmla="val 65871"/>
              <a:gd name="adj3" fmla="val 16667"/>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nl-BE" sz="2400" dirty="0"/>
              <a:t>WAT?</a:t>
            </a:r>
          </a:p>
        </p:txBody>
      </p:sp>
    </p:spTree>
    <p:extLst>
      <p:ext uri="{BB962C8B-B14F-4D97-AF65-F5344CB8AC3E}">
        <p14:creationId xmlns:p14="http://schemas.microsoft.com/office/powerpoint/2010/main" val="245839079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E3A20B-E04C-3542-BD5C-CFE9848EFB9A}" type="slidenum">
              <a:rPr lang="en-US" smtClean="0"/>
              <a:pPr/>
              <a:t>24</a:t>
            </a:fld>
            <a:endParaRPr lang="en-US"/>
          </a:p>
        </p:txBody>
      </p:sp>
      <p:pic>
        <p:nvPicPr>
          <p:cNvPr id="3" name="Picture 2" descr="Screen Clipping"/>
          <p:cNvPicPr>
            <a:picLocks noChangeAspect="1"/>
          </p:cNvPicPr>
          <p:nvPr/>
        </p:nvPicPr>
        <p:blipFill rotWithShape="1">
          <a:blip r:embed="rId2">
            <a:extLst>
              <a:ext uri="{28A0092B-C50C-407E-A947-70E740481C1C}">
                <a14:useLocalDpi xmlns:a14="http://schemas.microsoft.com/office/drawing/2010/main" val="0"/>
              </a:ext>
            </a:extLst>
          </a:blip>
          <a:srcRect t="6474" b="4985"/>
          <a:stretch/>
        </p:blipFill>
        <p:spPr>
          <a:xfrm>
            <a:off x="1250396" y="489098"/>
            <a:ext cx="6607066" cy="4160426"/>
          </a:xfrm>
          <a:prstGeom prst="rect">
            <a:avLst/>
          </a:prstGeom>
        </p:spPr>
      </p:pic>
      <p:sp>
        <p:nvSpPr>
          <p:cNvPr id="4" name="Title 1"/>
          <p:cNvSpPr txBox="1">
            <a:spLocks/>
          </p:cNvSpPr>
          <p:nvPr/>
        </p:nvSpPr>
        <p:spPr>
          <a:xfrm>
            <a:off x="457201" y="193819"/>
            <a:ext cx="6896276" cy="461665"/>
          </a:xfrm>
          <a:prstGeom prst="rect">
            <a:avLst/>
          </a:prstGeom>
        </p:spPr>
        <p:txBody>
          <a:bodyPr/>
          <a:lstStyle>
            <a:lvl1pPr algn="l" defTabSz="457200" rtl="0" eaLnBrk="1" latinLnBrk="0" hangingPunct="1">
              <a:spcBef>
                <a:spcPct val="0"/>
              </a:spcBef>
              <a:buNone/>
              <a:defRPr sz="2400" kern="1200">
                <a:solidFill>
                  <a:schemeClr val="accent1"/>
                </a:solidFill>
                <a:latin typeface="Aleo"/>
                <a:ea typeface="+mj-ea"/>
                <a:cs typeface="Aleo"/>
              </a:defRPr>
            </a:lvl1pPr>
          </a:lstStyle>
          <a:p>
            <a:r>
              <a:rPr lang="nl-BE" dirty="0"/>
              <a:t>Het scrum proces</a:t>
            </a:r>
          </a:p>
        </p:txBody>
      </p:sp>
      <p:sp>
        <p:nvSpPr>
          <p:cNvPr id="6" name="Rechthoek 5"/>
          <p:cNvSpPr/>
          <p:nvPr/>
        </p:nvSpPr>
        <p:spPr>
          <a:xfrm>
            <a:off x="3152775" y="4133850"/>
            <a:ext cx="561975" cy="5156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sz="1100" dirty="0" err="1"/>
          </a:p>
        </p:txBody>
      </p:sp>
      <p:pic>
        <p:nvPicPr>
          <p:cNvPr id="4098" name="Picture 2"/>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25194" y="4157663"/>
            <a:ext cx="493804" cy="4510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06544" y="4151534"/>
            <a:ext cx="493804" cy="4510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kstvak 8"/>
          <p:cNvSpPr txBox="1"/>
          <p:nvPr/>
        </p:nvSpPr>
        <p:spPr>
          <a:xfrm>
            <a:off x="3237894" y="4594889"/>
            <a:ext cx="1041400" cy="230832"/>
          </a:xfrm>
          <a:prstGeom prst="rect">
            <a:avLst/>
          </a:prstGeom>
          <a:noFill/>
        </p:spPr>
        <p:txBody>
          <a:bodyPr wrap="square" rtlCol="0">
            <a:spAutoFit/>
          </a:bodyPr>
          <a:lstStyle/>
          <a:p>
            <a:r>
              <a:rPr lang="nl-BE" sz="900" dirty="0"/>
              <a:t>Proxy   -    </a:t>
            </a:r>
            <a:r>
              <a:rPr lang="nl-BE" sz="900" dirty="0" err="1"/>
              <a:t>Dev</a:t>
            </a:r>
            <a:endParaRPr lang="nl-BE" sz="900" dirty="0"/>
          </a:p>
        </p:txBody>
      </p:sp>
    </p:spTree>
    <p:extLst>
      <p:ext uri="{BB962C8B-B14F-4D97-AF65-F5344CB8AC3E}">
        <p14:creationId xmlns:p14="http://schemas.microsoft.com/office/powerpoint/2010/main" val="843358339"/>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BE" dirty="0"/>
              <a:t>Customer Proxy (deel van het Development team)</a:t>
            </a:r>
          </a:p>
        </p:txBody>
      </p:sp>
      <p:sp>
        <p:nvSpPr>
          <p:cNvPr id="3" name="Content Placeholder 2"/>
          <p:cNvSpPr>
            <a:spLocks noGrp="1"/>
          </p:cNvSpPr>
          <p:nvPr>
            <p:ph idx="1"/>
          </p:nvPr>
        </p:nvSpPr>
        <p:spPr/>
        <p:txBody>
          <a:bodyPr>
            <a:normAutofit lnSpcReduction="10000"/>
          </a:bodyPr>
          <a:lstStyle/>
          <a:p>
            <a:r>
              <a:rPr lang="nl-BE" sz="1600" dirty="0"/>
              <a:t>Kent de bedrijfsprocessen </a:t>
            </a:r>
          </a:p>
          <a:p>
            <a:r>
              <a:rPr lang="nl-BE" sz="1600" b="1" u="sng" dirty="0"/>
              <a:t>Helpen en coachen van de PO</a:t>
            </a:r>
            <a:r>
              <a:rPr lang="nl-BE" sz="1600" dirty="0"/>
              <a:t>:</a:t>
            </a:r>
          </a:p>
          <a:p>
            <a:pPr lvl="1"/>
            <a:r>
              <a:rPr lang="nl-BE" sz="1400" dirty="0"/>
              <a:t>Met het verdelen in kleinere </a:t>
            </a:r>
            <a:r>
              <a:rPr lang="nl-BE" sz="1400" dirty="0" err="1"/>
              <a:t>stories</a:t>
            </a:r>
            <a:endParaRPr lang="nl-BE" sz="1400" dirty="0"/>
          </a:p>
          <a:p>
            <a:pPr lvl="1"/>
            <a:r>
              <a:rPr lang="nl-BE" sz="1400" dirty="0"/>
              <a:t>Met het definiëren van acceptatiecriteria</a:t>
            </a:r>
          </a:p>
          <a:p>
            <a:r>
              <a:rPr lang="nl-BE" sz="1600" dirty="0"/>
              <a:t>Maken en motiveren van </a:t>
            </a:r>
            <a:r>
              <a:rPr lang="nl-BE" sz="1600" b="1" u="sng" dirty="0"/>
              <a:t>inschattingen</a:t>
            </a:r>
          </a:p>
          <a:p>
            <a:r>
              <a:rPr lang="nl-BE" sz="1600" dirty="0"/>
              <a:t>Maken van de nodige </a:t>
            </a:r>
            <a:r>
              <a:rPr lang="nl-BE" sz="1600" b="1" u="sng" dirty="0"/>
              <a:t>analyses</a:t>
            </a:r>
            <a:r>
              <a:rPr lang="nl-BE" sz="1600" dirty="0"/>
              <a:t> + </a:t>
            </a:r>
            <a:r>
              <a:rPr lang="nl-BE" sz="1600" dirty="0" err="1"/>
              <a:t>subtaken</a:t>
            </a:r>
            <a:r>
              <a:rPr lang="nl-BE" sz="1600" dirty="0"/>
              <a:t> identificeren</a:t>
            </a:r>
          </a:p>
          <a:p>
            <a:r>
              <a:rPr lang="nl-BE" sz="1600" dirty="0"/>
              <a:t>Testen</a:t>
            </a:r>
          </a:p>
          <a:p>
            <a:r>
              <a:rPr lang="nl-BE" sz="1600" dirty="0"/>
              <a:t>Documenteren</a:t>
            </a:r>
          </a:p>
          <a:p>
            <a:pPr lvl="1"/>
            <a:endParaRPr lang="nl-BE" sz="1400" dirty="0"/>
          </a:p>
          <a:p>
            <a:r>
              <a:rPr lang="nl-BE" sz="1600" dirty="0"/>
              <a:t>Zij leveren samen met de </a:t>
            </a:r>
            <a:r>
              <a:rPr lang="nl-BE" sz="1600" dirty="0" err="1"/>
              <a:t>developers</a:t>
            </a:r>
            <a:r>
              <a:rPr lang="nl-BE" sz="1600" dirty="0"/>
              <a:t> werkende software op als development team</a:t>
            </a:r>
          </a:p>
          <a:p>
            <a:endParaRPr lang="nl-BE" sz="1600" dirty="0"/>
          </a:p>
          <a:p>
            <a:r>
              <a:rPr lang="nl-BE" sz="1600" dirty="0"/>
              <a:t>Heeft autoriteit over het “Hoe”, “Wie”, “Waar” en kunnen zeggen “Waarom” (technisch)</a:t>
            </a:r>
          </a:p>
        </p:txBody>
      </p:sp>
      <p:sp>
        <p:nvSpPr>
          <p:cNvPr id="4" name="Slide Number Placeholder 3"/>
          <p:cNvSpPr>
            <a:spLocks noGrp="1"/>
          </p:cNvSpPr>
          <p:nvPr>
            <p:ph type="sldNum" sz="quarter" idx="12"/>
          </p:nvPr>
        </p:nvSpPr>
        <p:spPr/>
        <p:txBody>
          <a:bodyPr/>
          <a:lstStyle/>
          <a:p>
            <a:fld id="{83E3A20B-E04C-3542-BD5C-CFE9848EFB9A}" type="slidenum">
              <a:rPr lang="en-US" smtClean="0"/>
              <a:pPr/>
              <a:t>25</a:t>
            </a:fld>
            <a:endParaRPr lang="en-US"/>
          </a:p>
        </p:txBody>
      </p:sp>
      <p:sp>
        <p:nvSpPr>
          <p:cNvPr id="5" name="Toelichting met afgeronde rechthoek 4"/>
          <p:cNvSpPr/>
          <p:nvPr/>
        </p:nvSpPr>
        <p:spPr>
          <a:xfrm>
            <a:off x="7623546" y="95693"/>
            <a:ext cx="1414130" cy="946298"/>
          </a:xfrm>
          <a:prstGeom prst="wedgeRoundRectCallout">
            <a:avLst>
              <a:gd name="adj1" fmla="val -52412"/>
              <a:gd name="adj2" fmla="val 65871"/>
              <a:gd name="adj3" fmla="val 16667"/>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nl-BE" sz="2400" dirty="0"/>
              <a:t>HOE?</a:t>
            </a:r>
          </a:p>
        </p:txBody>
      </p:sp>
    </p:spTree>
    <p:extLst>
      <p:ext uri="{BB962C8B-B14F-4D97-AF65-F5344CB8AC3E}">
        <p14:creationId xmlns:p14="http://schemas.microsoft.com/office/powerpoint/2010/main" val="369350514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E3A20B-E04C-3542-BD5C-CFE9848EFB9A}" type="slidenum">
              <a:rPr lang="en-US" smtClean="0"/>
              <a:pPr/>
              <a:t>26</a:t>
            </a:fld>
            <a:endParaRPr lang="en-US"/>
          </a:p>
        </p:txBody>
      </p:sp>
      <p:pic>
        <p:nvPicPr>
          <p:cNvPr id="3" name="Picture 2" descr="Screen Clipping"/>
          <p:cNvPicPr>
            <a:picLocks noChangeAspect="1"/>
          </p:cNvPicPr>
          <p:nvPr/>
        </p:nvPicPr>
        <p:blipFill rotWithShape="1">
          <a:blip r:embed="rId2">
            <a:extLst>
              <a:ext uri="{28A0092B-C50C-407E-A947-70E740481C1C}">
                <a14:useLocalDpi xmlns:a14="http://schemas.microsoft.com/office/drawing/2010/main" val="0"/>
              </a:ext>
            </a:extLst>
          </a:blip>
          <a:srcRect t="6474" b="4985"/>
          <a:stretch/>
        </p:blipFill>
        <p:spPr>
          <a:xfrm>
            <a:off x="1250396" y="489098"/>
            <a:ext cx="6607066" cy="4160426"/>
          </a:xfrm>
          <a:prstGeom prst="rect">
            <a:avLst/>
          </a:prstGeom>
        </p:spPr>
      </p:pic>
      <p:sp>
        <p:nvSpPr>
          <p:cNvPr id="4" name="Title 1"/>
          <p:cNvSpPr txBox="1">
            <a:spLocks/>
          </p:cNvSpPr>
          <p:nvPr/>
        </p:nvSpPr>
        <p:spPr>
          <a:xfrm>
            <a:off x="457201" y="193819"/>
            <a:ext cx="6896276" cy="461665"/>
          </a:xfrm>
          <a:prstGeom prst="rect">
            <a:avLst/>
          </a:prstGeom>
        </p:spPr>
        <p:txBody>
          <a:bodyPr/>
          <a:lstStyle>
            <a:lvl1pPr algn="l" defTabSz="457200" rtl="0" eaLnBrk="1" latinLnBrk="0" hangingPunct="1">
              <a:spcBef>
                <a:spcPct val="0"/>
              </a:spcBef>
              <a:buNone/>
              <a:defRPr sz="2400" kern="1200">
                <a:solidFill>
                  <a:schemeClr val="accent1"/>
                </a:solidFill>
                <a:latin typeface="Aleo"/>
                <a:ea typeface="+mj-ea"/>
                <a:cs typeface="Aleo"/>
              </a:defRPr>
            </a:lvl1pPr>
          </a:lstStyle>
          <a:p>
            <a:r>
              <a:rPr lang="nl-BE" dirty="0"/>
              <a:t>Het scrum proces</a:t>
            </a:r>
          </a:p>
        </p:txBody>
      </p:sp>
      <p:sp>
        <p:nvSpPr>
          <p:cNvPr id="6" name="Rechthoek 5"/>
          <p:cNvSpPr/>
          <p:nvPr/>
        </p:nvSpPr>
        <p:spPr>
          <a:xfrm>
            <a:off x="3152775" y="4133850"/>
            <a:ext cx="561975" cy="5156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sz="1100" dirty="0" err="1"/>
          </a:p>
        </p:txBody>
      </p:sp>
      <p:pic>
        <p:nvPicPr>
          <p:cNvPr id="4098" name="Picture 2"/>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25194" y="4157663"/>
            <a:ext cx="493804" cy="4510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06544" y="4151534"/>
            <a:ext cx="493804" cy="4510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kstvak 8"/>
          <p:cNvSpPr txBox="1"/>
          <p:nvPr/>
        </p:nvSpPr>
        <p:spPr>
          <a:xfrm>
            <a:off x="3237894" y="4594889"/>
            <a:ext cx="1041400" cy="230832"/>
          </a:xfrm>
          <a:prstGeom prst="rect">
            <a:avLst/>
          </a:prstGeom>
          <a:noFill/>
        </p:spPr>
        <p:txBody>
          <a:bodyPr wrap="square" rtlCol="0">
            <a:spAutoFit/>
          </a:bodyPr>
          <a:lstStyle/>
          <a:p>
            <a:r>
              <a:rPr lang="nl-BE" sz="900" dirty="0"/>
              <a:t>Proxy   -    </a:t>
            </a:r>
            <a:r>
              <a:rPr lang="nl-BE" sz="900" dirty="0" err="1"/>
              <a:t>Dev</a:t>
            </a:r>
            <a:endParaRPr lang="nl-BE" sz="900" dirty="0"/>
          </a:p>
        </p:txBody>
      </p:sp>
    </p:spTree>
    <p:extLst>
      <p:ext uri="{BB962C8B-B14F-4D97-AF65-F5344CB8AC3E}">
        <p14:creationId xmlns:p14="http://schemas.microsoft.com/office/powerpoint/2010/main" val="1813098982"/>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Scrum master</a:t>
            </a:r>
          </a:p>
        </p:txBody>
      </p:sp>
      <p:sp>
        <p:nvSpPr>
          <p:cNvPr id="3" name="Content Placeholder 2"/>
          <p:cNvSpPr>
            <a:spLocks noGrp="1"/>
          </p:cNvSpPr>
          <p:nvPr>
            <p:ph idx="1"/>
          </p:nvPr>
        </p:nvSpPr>
        <p:spPr/>
        <p:txBody>
          <a:bodyPr>
            <a:normAutofit/>
          </a:bodyPr>
          <a:lstStyle/>
          <a:p>
            <a:r>
              <a:rPr lang="nl-BE" sz="1600" b="1" u="sng" dirty="0"/>
              <a:t>Scheidsrechter</a:t>
            </a:r>
            <a:r>
              <a:rPr lang="nl-BE" sz="1600" dirty="0"/>
              <a:t> van het proces</a:t>
            </a:r>
          </a:p>
          <a:p>
            <a:pPr lvl="1"/>
            <a:r>
              <a:rPr lang="nl-BE" sz="1400" dirty="0"/>
              <a:t>Persoon die ervoor zorgt dat het (zelf organiserende) team kan functioneren</a:t>
            </a:r>
          </a:p>
          <a:p>
            <a:pPr lvl="1"/>
            <a:r>
              <a:rPr lang="nl-BE" sz="1400" dirty="0"/>
              <a:t>Persoon die zorgt dat problemen worden opgelost</a:t>
            </a:r>
          </a:p>
          <a:p>
            <a:pPr lvl="1"/>
            <a:r>
              <a:rPr lang="nl-BE" sz="1400" dirty="0"/>
              <a:t>Moderator in alle rituelen</a:t>
            </a:r>
          </a:p>
          <a:p>
            <a:pPr lvl="1"/>
            <a:endParaRPr lang="nl-BE" sz="1400" dirty="0"/>
          </a:p>
          <a:p>
            <a:r>
              <a:rPr lang="nl-BE" sz="1600" dirty="0"/>
              <a:t>Deze persoon zorgt dat het Developers team hun focus kan behouden</a:t>
            </a:r>
          </a:p>
          <a:p>
            <a:endParaRPr lang="nl-BE" sz="1600" dirty="0"/>
          </a:p>
          <a:p>
            <a:r>
              <a:rPr lang="nl-BE" sz="1600" dirty="0"/>
              <a:t>Is filter voor alle storende elementen naar het </a:t>
            </a:r>
            <a:r>
              <a:rPr lang="nl-BE" sz="1600" dirty="0" err="1"/>
              <a:t>developers</a:t>
            </a:r>
            <a:r>
              <a:rPr lang="nl-BE" sz="1600" dirty="0"/>
              <a:t> team toe</a:t>
            </a:r>
          </a:p>
          <a:p>
            <a:endParaRPr lang="nl-BE" sz="1600" dirty="0"/>
          </a:p>
          <a:p>
            <a:r>
              <a:rPr lang="nl-BE" sz="1600" dirty="0"/>
              <a:t>Zit </a:t>
            </a:r>
            <a:r>
              <a:rPr lang="nl-BE" sz="1600" b="1" u="sng" dirty="0"/>
              <a:t>niet</a:t>
            </a:r>
            <a:r>
              <a:rPr lang="nl-BE" sz="1600" b="1" dirty="0"/>
              <a:t> </a:t>
            </a:r>
            <a:r>
              <a:rPr lang="nl-BE" sz="1600" dirty="0"/>
              <a:t>in de driver </a:t>
            </a:r>
            <a:r>
              <a:rPr lang="nl-BE" sz="1600" dirty="0" err="1"/>
              <a:t>seat</a:t>
            </a:r>
            <a:endParaRPr lang="nl-BE" sz="1600" dirty="0"/>
          </a:p>
        </p:txBody>
      </p:sp>
      <p:sp>
        <p:nvSpPr>
          <p:cNvPr id="4" name="Slide Number Placeholder 3"/>
          <p:cNvSpPr>
            <a:spLocks noGrp="1"/>
          </p:cNvSpPr>
          <p:nvPr>
            <p:ph type="sldNum" sz="quarter" idx="12"/>
          </p:nvPr>
        </p:nvSpPr>
        <p:spPr/>
        <p:txBody>
          <a:bodyPr/>
          <a:lstStyle/>
          <a:p>
            <a:fld id="{83E3A20B-E04C-3542-BD5C-CFE9848EFB9A}" type="slidenum">
              <a:rPr lang="en-US" smtClean="0"/>
              <a:pPr/>
              <a:t>27</a:t>
            </a:fld>
            <a:endParaRPr lang="en-US"/>
          </a:p>
        </p:txBody>
      </p:sp>
    </p:spTree>
    <p:extLst>
      <p:ext uri="{BB962C8B-B14F-4D97-AF65-F5344CB8AC3E}">
        <p14:creationId xmlns:p14="http://schemas.microsoft.com/office/powerpoint/2010/main" val="258080976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E3A20B-E04C-3542-BD5C-CFE9848EFB9A}" type="slidenum">
              <a:rPr lang="en-US" smtClean="0"/>
              <a:pPr/>
              <a:t>28</a:t>
            </a:fld>
            <a:endParaRPr lang="en-US"/>
          </a:p>
        </p:txBody>
      </p:sp>
      <p:pic>
        <p:nvPicPr>
          <p:cNvPr id="3" name="Picture 2" descr="Screen Clipping"/>
          <p:cNvPicPr>
            <a:picLocks noChangeAspect="1"/>
          </p:cNvPicPr>
          <p:nvPr/>
        </p:nvPicPr>
        <p:blipFill rotWithShape="1">
          <a:blip r:embed="rId2">
            <a:extLst>
              <a:ext uri="{28A0092B-C50C-407E-A947-70E740481C1C}">
                <a14:useLocalDpi xmlns:a14="http://schemas.microsoft.com/office/drawing/2010/main" val="0"/>
              </a:ext>
            </a:extLst>
          </a:blip>
          <a:srcRect t="6474" b="4985"/>
          <a:stretch/>
        </p:blipFill>
        <p:spPr>
          <a:xfrm>
            <a:off x="1250396" y="489098"/>
            <a:ext cx="6607066" cy="4160426"/>
          </a:xfrm>
          <a:prstGeom prst="rect">
            <a:avLst/>
          </a:prstGeom>
        </p:spPr>
      </p:pic>
      <p:sp>
        <p:nvSpPr>
          <p:cNvPr id="4" name="Title 1"/>
          <p:cNvSpPr txBox="1">
            <a:spLocks/>
          </p:cNvSpPr>
          <p:nvPr/>
        </p:nvSpPr>
        <p:spPr>
          <a:xfrm>
            <a:off x="457201" y="193819"/>
            <a:ext cx="6896276" cy="461665"/>
          </a:xfrm>
          <a:prstGeom prst="rect">
            <a:avLst/>
          </a:prstGeom>
        </p:spPr>
        <p:txBody>
          <a:bodyPr/>
          <a:lstStyle>
            <a:lvl1pPr algn="l" defTabSz="457200" rtl="0" eaLnBrk="1" latinLnBrk="0" hangingPunct="1">
              <a:spcBef>
                <a:spcPct val="0"/>
              </a:spcBef>
              <a:buNone/>
              <a:defRPr sz="2400" kern="1200">
                <a:solidFill>
                  <a:schemeClr val="accent1"/>
                </a:solidFill>
                <a:latin typeface="Aleo"/>
                <a:ea typeface="+mj-ea"/>
                <a:cs typeface="Aleo"/>
              </a:defRPr>
            </a:lvl1pPr>
          </a:lstStyle>
          <a:p>
            <a:r>
              <a:rPr lang="nl-BE" dirty="0"/>
              <a:t>Het scrum proces</a:t>
            </a:r>
          </a:p>
        </p:txBody>
      </p:sp>
      <p:sp>
        <p:nvSpPr>
          <p:cNvPr id="6" name="Rechthoek 5"/>
          <p:cNvSpPr/>
          <p:nvPr/>
        </p:nvSpPr>
        <p:spPr>
          <a:xfrm>
            <a:off x="3152775" y="4133850"/>
            <a:ext cx="561975" cy="5156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sz="1100" dirty="0" err="1"/>
          </a:p>
        </p:txBody>
      </p:sp>
      <p:pic>
        <p:nvPicPr>
          <p:cNvPr id="4098" name="Picture 2"/>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25194" y="4157663"/>
            <a:ext cx="493804" cy="4510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06544" y="4151534"/>
            <a:ext cx="493804" cy="4510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kstvak 8"/>
          <p:cNvSpPr txBox="1"/>
          <p:nvPr/>
        </p:nvSpPr>
        <p:spPr>
          <a:xfrm>
            <a:off x="3237894" y="4594889"/>
            <a:ext cx="1041400" cy="230832"/>
          </a:xfrm>
          <a:prstGeom prst="rect">
            <a:avLst/>
          </a:prstGeom>
          <a:noFill/>
        </p:spPr>
        <p:txBody>
          <a:bodyPr wrap="square" rtlCol="0">
            <a:spAutoFit/>
          </a:bodyPr>
          <a:lstStyle/>
          <a:p>
            <a:r>
              <a:rPr lang="nl-BE" sz="900" dirty="0"/>
              <a:t>Proxy   -    </a:t>
            </a:r>
            <a:r>
              <a:rPr lang="nl-BE" sz="900" dirty="0" err="1"/>
              <a:t>Dev</a:t>
            </a:r>
            <a:endParaRPr lang="nl-BE" sz="900" dirty="0"/>
          </a:p>
        </p:txBody>
      </p:sp>
    </p:spTree>
    <p:extLst>
      <p:ext uri="{BB962C8B-B14F-4D97-AF65-F5344CB8AC3E}">
        <p14:creationId xmlns:p14="http://schemas.microsoft.com/office/powerpoint/2010/main" val="1813098982"/>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al 6"/>
          <p:cNvSpPr/>
          <p:nvPr/>
        </p:nvSpPr>
        <p:spPr>
          <a:xfrm>
            <a:off x="3604437" y="1531088"/>
            <a:ext cx="4465675" cy="3381154"/>
          </a:xfrm>
          <a:prstGeom prst="ellipse">
            <a:avLst/>
          </a:prstGeom>
          <a:solidFill>
            <a:srgbClr val="FFFFD5">
              <a:alpha val="5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sz="1100" dirty="0" err="1"/>
          </a:p>
        </p:txBody>
      </p:sp>
      <p:sp>
        <p:nvSpPr>
          <p:cNvPr id="4" name="Ovaal 3"/>
          <p:cNvSpPr/>
          <p:nvPr/>
        </p:nvSpPr>
        <p:spPr>
          <a:xfrm rot="1196906">
            <a:off x="5789803" y="2299296"/>
            <a:ext cx="2254103" cy="2019114"/>
          </a:xfrm>
          <a:prstGeom prst="ellipse">
            <a:avLst/>
          </a:prstGeom>
          <a:solidFill>
            <a:schemeClr val="bg1">
              <a:lumMod val="95000"/>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sz="1100" dirty="0" err="1"/>
          </a:p>
        </p:txBody>
      </p:sp>
      <p:pic>
        <p:nvPicPr>
          <p:cNvPr id="6" name="Content Placeholder 5" descr="Screen Clipping"/>
          <p:cNvPicPr>
            <a:picLocks noGrp="1" noChangeAspect="1"/>
          </p:cNvPicPr>
          <p:nvPr>
            <p:ph idx="1"/>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977090" y="1102246"/>
            <a:ext cx="7166675" cy="3620152"/>
          </a:xfrm>
        </p:spPr>
      </p:pic>
      <p:sp>
        <p:nvSpPr>
          <p:cNvPr id="3" name="Title 2"/>
          <p:cNvSpPr>
            <a:spLocks noGrp="1"/>
          </p:cNvSpPr>
          <p:nvPr>
            <p:ph type="title"/>
          </p:nvPr>
        </p:nvSpPr>
        <p:spPr/>
        <p:txBody>
          <a:bodyPr/>
          <a:lstStyle/>
          <a:p>
            <a:r>
              <a:rPr lang="nl-BE" dirty="0"/>
              <a:t>Scrum </a:t>
            </a:r>
            <a:r>
              <a:rPr lang="nl-BE"/>
              <a:t>bij xxx</a:t>
            </a:r>
            <a:endParaRPr lang="nl-BE" dirty="0"/>
          </a:p>
        </p:txBody>
      </p:sp>
      <p:sp>
        <p:nvSpPr>
          <p:cNvPr id="2" name="Slide Number Placeholder 1"/>
          <p:cNvSpPr>
            <a:spLocks noGrp="1"/>
          </p:cNvSpPr>
          <p:nvPr>
            <p:ph type="sldNum" sz="quarter" idx="12"/>
          </p:nvPr>
        </p:nvSpPr>
        <p:spPr/>
        <p:txBody>
          <a:bodyPr/>
          <a:lstStyle/>
          <a:p>
            <a:fld id="{83E3A20B-E04C-3542-BD5C-CFE9848EFB9A}" type="slidenum">
              <a:rPr lang="en-US" smtClean="0"/>
              <a:pPr/>
              <a:t>29</a:t>
            </a:fld>
            <a:endParaRPr lang="en-US"/>
          </a:p>
        </p:txBody>
      </p:sp>
      <p:sp>
        <p:nvSpPr>
          <p:cNvPr id="5" name="Text Placeholder 4"/>
          <p:cNvSpPr>
            <a:spLocks noGrp="1"/>
          </p:cNvSpPr>
          <p:nvPr>
            <p:ph type="body" sz="quarter" idx="13"/>
          </p:nvPr>
        </p:nvSpPr>
        <p:spPr/>
        <p:txBody>
          <a:bodyPr/>
          <a:lstStyle/>
          <a:p>
            <a:r>
              <a:rPr lang="nl-BE"/>
              <a:t>Domein abc</a:t>
            </a:r>
            <a:endParaRPr lang="nl-BE" dirty="0"/>
          </a:p>
        </p:txBody>
      </p:sp>
      <p:sp>
        <p:nvSpPr>
          <p:cNvPr id="8" name="Tekstvak 7"/>
          <p:cNvSpPr txBox="1"/>
          <p:nvPr/>
        </p:nvSpPr>
        <p:spPr>
          <a:xfrm>
            <a:off x="4646428" y="1542019"/>
            <a:ext cx="1531088" cy="646331"/>
          </a:xfrm>
          <a:prstGeom prst="rect">
            <a:avLst/>
          </a:prstGeom>
          <a:noFill/>
        </p:spPr>
        <p:txBody>
          <a:bodyPr wrap="square" rtlCol="0">
            <a:spAutoFit/>
          </a:bodyPr>
          <a:lstStyle/>
          <a:p>
            <a:r>
              <a:rPr lang="nl-BE" b="1" dirty="0">
                <a:solidFill>
                  <a:schemeClr val="bg2">
                    <a:lumMod val="50000"/>
                  </a:schemeClr>
                </a:solidFill>
              </a:rPr>
              <a:t>SCRUM TEAM</a:t>
            </a:r>
          </a:p>
        </p:txBody>
      </p:sp>
      <p:sp>
        <p:nvSpPr>
          <p:cNvPr id="9" name="Tekstvak 8"/>
          <p:cNvSpPr txBox="1"/>
          <p:nvPr/>
        </p:nvSpPr>
        <p:spPr>
          <a:xfrm>
            <a:off x="6292707" y="3561518"/>
            <a:ext cx="842485" cy="646331"/>
          </a:xfrm>
          <a:prstGeom prst="rect">
            <a:avLst/>
          </a:prstGeom>
          <a:noFill/>
        </p:spPr>
        <p:txBody>
          <a:bodyPr wrap="square" rtlCol="0">
            <a:spAutoFit/>
          </a:bodyPr>
          <a:lstStyle/>
          <a:p>
            <a:r>
              <a:rPr lang="nl-BE" b="1" dirty="0">
                <a:solidFill>
                  <a:schemeClr val="bg1">
                    <a:lumMod val="50000"/>
                  </a:schemeClr>
                </a:solidFill>
              </a:rPr>
              <a:t>DEV</a:t>
            </a:r>
          </a:p>
          <a:p>
            <a:r>
              <a:rPr lang="nl-BE" b="1" dirty="0">
                <a:solidFill>
                  <a:schemeClr val="bg1">
                    <a:lumMod val="50000"/>
                  </a:schemeClr>
                </a:solidFill>
              </a:rPr>
              <a:t>TEAM</a:t>
            </a:r>
          </a:p>
        </p:txBody>
      </p:sp>
    </p:spTree>
    <p:extLst>
      <p:ext uri="{BB962C8B-B14F-4D97-AF65-F5344CB8AC3E}">
        <p14:creationId xmlns:p14="http://schemas.microsoft.com/office/powerpoint/2010/main" val="3519005624"/>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BE" dirty="0"/>
              <a:t>De tijdslijn</a:t>
            </a:r>
          </a:p>
        </p:txBody>
      </p:sp>
      <p:sp>
        <p:nvSpPr>
          <p:cNvPr id="4" name="Slide Number Placeholder 3"/>
          <p:cNvSpPr>
            <a:spLocks noGrp="1"/>
          </p:cNvSpPr>
          <p:nvPr>
            <p:ph type="sldNum" sz="quarter" idx="12"/>
          </p:nvPr>
        </p:nvSpPr>
        <p:spPr/>
        <p:txBody>
          <a:bodyPr/>
          <a:lstStyle/>
          <a:p>
            <a:fld id="{83E3A20B-E04C-3542-BD5C-CFE9848EFB9A}" type="slidenum">
              <a:rPr lang="en-US" smtClean="0"/>
              <a:pPr/>
              <a:t>3</a:t>
            </a:fld>
            <a:endParaRPr lang="en-US"/>
          </a:p>
        </p:txBody>
      </p:sp>
      <p:sp>
        <p:nvSpPr>
          <p:cNvPr id="5" name="Text Placeholder 4"/>
          <p:cNvSpPr>
            <a:spLocks noGrp="1"/>
          </p:cNvSpPr>
          <p:nvPr>
            <p:ph type="body" sz="quarter" idx="13"/>
          </p:nvPr>
        </p:nvSpPr>
        <p:spPr/>
        <p:txBody>
          <a:bodyPr/>
          <a:lstStyle/>
          <a:p>
            <a:r>
              <a:rPr lang="nl-BE" dirty="0"/>
              <a:t>De proceskaart vertaald in een eenvoudige tijdslijn</a:t>
            </a:r>
          </a:p>
        </p:txBody>
      </p:sp>
      <p:pic>
        <p:nvPicPr>
          <p:cNvPr id="8" name="Content Placeholder 7"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0116" y="1052513"/>
            <a:ext cx="5591317" cy="3910012"/>
          </a:xfrm>
        </p:spPr>
      </p:pic>
    </p:spTree>
    <p:extLst>
      <p:ext uri="{BB962C8B-B14F-4D97-AF65-F5344CB8AC3E}">
        <p14:creationId xmlns:p14="http://schemas.microsoft.com/office/powerpoint/2010/main" val="3073970369"/>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dirty="0"/>
              <a:t>Scrum </a:t>
            </a:r>
            <a:r>
              <a:rPr lang="nl-BE"/>
              <a:t>bij xxx</a:t>
            </a:r>
            <a:endParaRPr lang="nl-BE" dirty="0"/>
          </a:p>
        </p:txBody>
      </p:sp>
      <p:sp>
        <p:nvSpPr>
          <p:cNvPr id="2" name="Slide Number Placeholder 1"/>
          <p:cNvSpPr>
            <a:spLocks noGrp="1"/>
          </p:cNvSpPr>
          <p:nvPr>
            <p:ph type="sldNum" sz="quarter" idx="12"/>
          </p:nvPr>
        </p:nvSpPr>
        <p:spPr/>
        <p:txBody>
          <a:bodyPr/>
          <a:lstStyle/>
          <a:p>
            <a:fld id="{83E3A20B-E04C-3542-BD5C-CFE9848EFB9A}" type="slidenum">
              <a:rPr lang="en-US" smtClean="0"/>
              <a:pPr/>
              <a:t>30</a:t>
            </a:fld>
            <a:endParaRPr lang="en-US"/>
          </a:p>
        </p:txBody>
      </p:sp>
      <p:pic>
        <p:nvPicPr>
          <p:cNvPr id="33" name="Picture 3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4181" y="3638619"/>
            <a:ext cx="1043513" cy="1143145"/>
          </a:xfrm>
          <a:prstGeom prst="rect">
            <a:avLst/>
          </a:prstGeom>
        </p:spPr>
      </p:pic>
      <p:pic>
        <p:nvPicPr>
          <p:cNvPr id="34" name="Picture 3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8546" y="3638619"/>
            <a:ext cx="1043513" cy="1143145"/>
          </a:xfrm>
          <a:prstGeom prst="rect">
            <a:avLst/>
          </a:prstGeom>
        </p:spPr>
      </p:pic>
      <p:pic>
        <p:nvPicPr>
          <p:cNvPr id="35" name="Picture 3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2912" y="3638618"/>
            <a:ext cx="1043513" cy="1143145"/>
          </a:xfrm>
          <a:prstGeom prst="rect">
            <a:avLst/>
          </a:prstGeom>
        </p:spPr>
      </p:pic>
      <p:sp>
        <p:nvSpPr>
          <p:cNvPr id="36" name="Rectangle 35"/>
          <p:cNvSpPr/>
          <p:nvPr/>
        </p:nvSpPr>
        <p:spPr>
          <a:xfrm>
            <a:off x="355088" y="2804270"/>
            <a:ext cx="8153400" cy="7905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nl-BE" sz="2400" b="1" dirty="0"/>
              <a:t>+- 90 Producten / +- 11 Product </a:t>
            </a:r>
            <a:r>
              <a:rPr lang="nl-BE" sz="2400" b="1" dirty="0" err="1"/>
              <a:t>Owners</a:t>
            </a:r>
            <a:endParaRPr lang="nl-BE" sz="2400" b="1" dirty="0"/>
          </a:p>
        </p:txBody>
      </p:sp>
      <p:pic>
        <p:nvPicPr>
          <p:cNvPr id="37" name="Picture 3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5536" y="1154560"/>
            <a:ext cx="638264" cy="990738"/>
          </a:xfrm>
          <a:prstGeom prst="rect">
            <a:avLst/>
          </a:prstGeom>
        </p:spPr>
      </p:pic>
      <p:pic>
        <p:nvPicPr>
          <p:cNvPr id="38" name="Picture 3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1170" y="1154560"/>
            <a:ext cx="638264" cy="990738"/>
          </a:xfrm>
          <a:prstGeom prst="rect">
            <a:avLst/>
          </a:prstGeom>
        </p:spPr>
      </p:pic>
      <p:pic>
        <p:nvPicPr>
          <p:cNvPr id="39" name="Picture 38"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6805" y="1154560"/>
            <a:ext cx="638264" cy="990738"/>
          </a:xfrm>
          <a:prstGeom prst="rect">
            <a:avLst/>
          </a:prstGeom>
        </p:spPr>
      </p:pic>
      <p:sp>
        <p:nvSpPr>
          <p:cNvPr id="4" name="Text Placeholder 3"/>
          <p:cNvSpPr>
            <a:spLocks noGrp="1"/>
          </p:cNvSpPr>
          <p:nvPr>
            <p:ph type="body" sz="quarter" idx="13"/>
          </p:nvPr>
        </p:nvSpPr>
        <p:spPr>
          <a:xfrm>
            <a:off x="457200" y="655484"/>
            <a:ext cx="6897757" cy="369332"/>
          </a:xfrm>
        </p:spPr>
        <p:txBody>
          <a:bodyPr/>
          <a:lstStyle/>
          <a:p>
            <a:r>
              <a:rPr lang="nl-BE"/>
              <a:t>Domein abc</a:t>
            </a:r>
            <a:endParaRPr lang="nl-BE" dirty="0"/>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1190" y="1996612"/>
            <a:ext cx="506413" cy="9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7508" y="1996612"/>
            <a:ext cx="506413" cy="9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3296" y="1996612"/>
            <a:ext cx="506413" cy="9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9349" y="1996612"/>
            <a:ext cx="506413" cy="9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5402" y="1996612"/>
            <a:ext cx="506413" cy="9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1455" y="1996612"/>
            <a:ext cx="506413" cy="9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243" y="1996612"/>
            <a:ext cx="506413" cy="9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3564" y="1996612"/>
            <a:ext cx="506413" cy="9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686" y="1991872"/>
            <a:ext cx="506413" cy="9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9613" y="1991872"/>
            <a:ext cx="506413" cy="9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3817" y="1991872"/>
            <a:ext cx="506413" cy="9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9653993"/>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Taak verdeling</a:t>
            </a:r>
          </a:p>
        </p:txBody>
      </p:sp>
      <p:sp>
        <p:nvSpPr>
          <p:cNvPr id="4" name="Slide Number Placeholder 3"/>
          <p:cNvSpPr>
            <a:spLocks noGrp="1"/>
          </p:cNvSpPr>
          <p:nvPr>
            <p:ph type="sldNum" sz="quarter" idx="12"/>
          </p:nvPr>
        </p:nvSpPr>
        <p:spPr/>
        <p:txBody>
          <a:bodyPr/>
          <a:lstStyle/>
          <a:p>
            <a:fld id="{83E3A20B-E04C-3542-BD5C-CFE9848EFB9A}" type="slidenum">
              <a:rPr lang="en-US" smtClean="0"/>
              <a:pPr/>
              <a:t>31</a:t>
            </a:fld>
            <a:endParaRPr lang="en-US"/>
          </a:p>
        </p:txBody>
      </p:sp>
      <p:sp>
        <p:nvSpPr>
          <p:cNvPr id="5" name="Text Placeholder 4"/>
          <p:cNvSpPr>
            <a:spLocks noGrp="1"/>
          </p:cNvSpPr>
          <p:nvPr>
            <p:ph type="body" sz="quarter" idx="13"/>
          </p:nvPr>
        </p:nvSpPr>
        <p:spPr/>
        <p:txBody>
          <a:bodyPr/>
          <a:lstStyle/>
          <a:p>
            <a:r>
              <a:rPr lang="nl-BE" dirty="0"/>
              <a:t>Wie doet wat?</a:t>
            </a:r>
          </a:p>
        </p:txBody>
      </p:sp>
      <p:sp>
        <p:nvSpPr>
          <p:cNvPr id="10" name="Tijdelijke aanduiding voor inhoud 9"/>
          <p:cNvSpPr>
            <a:spLocks noGrp="1"/>
          </p:cNvSpPr>
          <p:nvPr>
            <p:ph idx="14"/>
          </p:nvPr>
        </p:nvSpPr>
        <p:spPr/>
        <p:txBody>
          <a:bodyPr/>
          <a:lstStyle/>
          <a:p>
            <a:pPr marL="0" indent="0">
              <a:buNone/>
            </a:pPr>
            <a:r>
              <a:rPr lang="nl-BE" dirty="0"/>
              <a:t>	</a:t>
            </a:r>
          </a:p>
        </p:txBody>
      </p:sp>
      <p:sp>
        <p:nvSpPr>
          <p:cNvPr id="11" name="Rechthoek 10"/>
          <p:cNvSpPr/>
          <p:nvPr/>
        </p:nvSpPr>
        <p:spPr>
          <a:xfrm>
            <a:off x="1116419" y="3376987"/>
            <a:ext cx="7113181" cy="923330"/>
          </a:xfrm>
          <a:prstGeom prst="rect">
            <a:avLst/>
          </a:prstGeom>
        </p:spPr>
        <p:txBody>
          <a:bodyPr wrap="square">
            <a:spAutoFit/>
          </a:bodyPr>
          <a:lstStyle/>
          <a:p>
            <a:pPr algn="ctr"/>
            <a:r>
              <a:rPr lang="nl-BE" dirty="0"/>
              <a:t>De Product </a:t>
            </a:r>
            <a:r>
              <a:rPr lang="nl-BE" dirty="0" err="1"/>
              <a:t>Owner</a:t>
            </a:r>
            <a:r>
              <a:rPr lang="nl-BE" dirty="0"/>
              <a:t> zorgt in samenwerking met </a:t>
            </a:r>
          </a:p>
          <a:p>
            <a:pPr algn="ctr"/>
            <a:r>
              <a:rPr lang="nl-BE" dirty="0"/>
              <a:t>de Customer </a:t>
            </a:r>
            <a:r>
              <a:rPr lang="nl-BE" dirty="0" err="1"/>
              <a:t>Proxy’s</a:t>
            </a:r>
            <a:r>
              <a:rPr lang="nl-BE" dirty="0"/>
              <a:t> dat het development team </a:t>
            </a:r>
          </a:p>
          <a:p>
            <a:pPr algn="ctr"/>
            <a:r>
              <a:rPr lang="nl-BE" dirty="0"/>
              <a:t>de volgende sprint werk heeft.</a:t>
            </a:r>
          </a:p>
        </p:txBody>
      </p:sp>
      <p:sp>
        <p:nvSpPr>
          <p:cNvPr id="16" name="Rechthoek 15"/>
          <p:cNvSpPr/>
          <p:nvPr/>
        </p:nvSpPr>
        <p:spPr>
          <a:xfrm>
            <a:off x="1807535" y="1504507"/>
            <a:ext cx="3029578" cy="124401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nl-BE" b="1" dirty="0">
                <a:solidFill>
                  <a:schemeClr val="tx1"/>
                </a:solidFill>
              </a:rPr>
              <a:t>PRODUCT OWNER</a:t>
            </a:r>
          </a:p>
          <a:p>
            <a:pPr algn="ctr"/>
            <a:r>
              <a:rPr lang="nl-BE" dirty="0">
                <a:solidFill>
                  <a:schemeClr val="tx1"/>
                </a:solidFill>
              </a:rPr>
              <a:t>Wat? Waarom(bus)?</a:t>
            </a:r>
          </a:p>
        </p:txBody>
      </p:sp>
      <p:sp>
        <p:nvSpPr>
          <p:cNvPr id="17" name="Rechthoek 16"/>
          <p:cNvSpPr/>
          <p:nvPr/>
        </p:nvSpPr>
        <p:spPr>
          <a:xfrm>
            <a:off x="4837113" y="1504507"/>
            <a:ext cx="3029578" cy="124401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nl-BE" b="1" dirty="0">
                <a:solidFill>
                  <a:schemeClr val="tx1"/>
                </a:solidFill>
              </a:rPr>
              <a:t>CUSTOMER PROXY</a:t>
            </a:r>
          </a:p>
          <a:p>
            <a:pPr algn="ctr"/>
            <a:r>
              <a:rPr lang="nl-BE" dirty="0">
                <a:solidFill>
                  <a:schemeClr val="tx1"/>
                </a:solidFill>
              </a:rPr>
              <a:t>Wie? Waar? Hoe? Waarom (</a:t>
            </a:r>
            <a:r>
              <a:rPr lang="nl-BE" dirty="0" err="1">
                <a:solidFill>
                  <a:schemeClr val="tx1"/>
                </a:solidFill>
              </a:rPr>
              <a:t>tech</a:t>
            </a:r>
            <a:r>
              <a:rPr lang="nl-BE" dirty="0">
                <a:solidFill>
                  <a:schemeClr val="tx1"/>
                </a:solidFill>
              </a:rPr>
              <a:t>.)? Wat?</a:t>
            </a:r>
          </a:p>
        </p:txBody>
      </p:sp>
      <p:sp>
        <p:nvSpPr>
          <p:cNvPr id="18" name="Rechthoek 17"/>
          <p:cNvSpPr/>
          <p:nvPr/>
        </p:nvSpPr>
        <p:spPr>
          <a:xfrm>
            <a:off x="7472205" y="4300317"/>
            <a:ext cx="1514789" cy="622005"/>
          </a:xfrm>
          <a:prstGeom prst="rect">
            <a:avLst/>
          </a:prstGeom>
          <a:solidFill>
            <a:schemeClr val="accent1">
              <a:tint val="66000"/>
              <a:satMod val="1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nl-BE" dirty="0">
                <a:solidFill>
                  <a:schemeClr val="tx1"/>
                </a:solidFill>
              </a:rPr>
              <a:t>?Wanneer?</a:t>
            </a:r>
          </a:p>
        </p:txBody>
      </p:sp>
    </p:spTree>
    <p:extLst>
      <p:ext uri="{BB962C8B-B14F-4D97-AF65-F5344CB8AC3E}">
        <p14:creationId xmlns:p14="http://schemas.microsoft.com/office/powerpoint/2010/main" val="8920177"/>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nl-BE"/>
              <a:t>De Product Owner met de Customer Proxy</a:t>
            </a:r>
          </a:p>
        </p:txBody>
      </p:sp>
      <p:sp>
        <p:nvSpPr>
          <p:cNvPr id="2" name="Slide Number Placeholder 1"/>
          <p:cNvSpPr>
            <a:spLocks noGrp="1"/>
          </p:cNvSpPr>
          <p:nvPr>
            <p:ph type="sldNum" sz="quarter" idx="12"/>
          </p:nvPr>
        </p:nvSpPr>
        <p:spPr/>
        <p:txBody>
          <a:bodyPr/>
          <a:lstStyle/>
          <a:p>
            <a:fld id="{83E3A20B-E04C-3542-BD5C-CFE9848EFB9A}" type="slidenum">
              <a:rPr lang="en-US" smtClean="0"/>
              <a:pPr/>
              <a:t>32</a:t>
            </a:fld>
            <a:endParaRPr lang="en-US"/>
          </a:p>
        </p:txBody>
      </p:sp>
      <p:sp>
        <p:nvSpPr>
          <p:cNvPr id="9" name="Text Placeholder 8"/>
          <p:cNvSpPr>
            <a:spLocks noGrp="1"/>
          </p:cNvSpPr>
          <p:nvPr>
            <p:ph type="body" sz="quarter" idx="13"/>
          </p:nvPr>
        </p:nvSpPr>
        <p:spPr/>
        <p:txBody>
          <a:bodyPr/>
          <a:lstStyle/>
          <a:p>
            <a:r>
              <a:rPr lang="nl-BE"/>
              <a:t>Oefening</a:t>
            </a:r>
          </a:p>
        </p:txBody>
      </p:sp>
      <p:sp>
        <p:nvSpPr>
          <p:cNvPr id="6" name="Content Placeholder 6"/>
          <p:cNvSpPr txBox="1">
            <a:spLocks/>
          </p:cNvSpPr>
          <p:nvPr/>
        </p:nvSpPr>
        <p:spPr>
          <a:xfrm>
            <a:off x="457201" y="1052017"/>
            <a:ext cx="7677150" cy="1150494"/>
          </a:xfrm>
          <a:prstGeom prst="rect">
            <a:avLst/>
          </a:prstGeom>
        </p:spPr>
        <p:txBody>
          <a:bodyPr vert="horz" lIns="91440" tIns="45720" rIns="91440" bIns="45720" rtlCol="0" anchor="ctr">
            <a:noAutofit/>
          </a:bodyPr>
          <a:lstStyle>
            <a:lvl1pPr marL="342000" indent="-342900" algn="l" defTabSz="457200" rtl="0" eaLnBrk="1" latinLnBrk="0" hangingPunct="1">
              <a:spcBef>
                <a:spcPct val="20000"/>
              </a:spcBef>
              <a:buClr>
                <a:schemeClr val="accent2"/>
              </a:buClr>
              <a:buSzPct val="100000"/>
              <a:buFont typeface="Arial"/>
              <a:buChar char="•"/>
              <a:defRPr sz="1800" kern="1200">
                <a:solidFill>
                  <a:schemeClr val="tx1"/>
                </a:solidFill>
                <a:latin typeface="+mn-lt"/>
                <a:ea typeface="+mn-ea"/>
                <a:cs typeface="+mn-cs"/>
              </a:defRPr>
            </a:lvl1pPr>
            <a:lvl2pPr marL="742950" indent="-285750" algn="l" defTabSz="457200" rtl="0" eaLnBrk="1" latinLnBrk="0" hangingPunct="1">
              <a:spcBef>
                <a:spcPct val="20000"/>
              </a:spcBef>
              <a:buClr>
                <a:schemeClr val="accent2"/>
              </a:buClr>
              <a:buSzPct val="100000"/>
              <a:buFont typeface="Arial"/>
              <a:buChar char="•"/>
              <a:defRPr sz="1600" kern="1200">
                <a:solidFill>
                  <a:schemeClr val="tx1"/>
                </a:solidFill>
                <a:latin typeface="+mn-lt"/>
                <a:ea typeface="+mn-ea"/>
                <a:cs typeface="+mn-cs"/>
              </a:defRPr>
            </a:lvl2pPr>
            <a:lvl3pPr marL="1143000" indent="-228600" algn="l" defTabSz="457200" rtl="0" eaLnBrk="1" latinLnBrk="0" hangingPunct="1">
              <a:spcBef>
                <a:spcPct val="20000"/>
              </a:spcBef>
              <a:buClr>
                <a:schemeClr val="accent2"/>
              </a:buClr>
              <a:buSzPct val="100000"/>
              <a:buFont typeface="Arial"/>
              <a:buChar char="•"/>
              <a:defRPr sz="1400" kern="1200">
                <a:solidFill>
                  <a:schemeClr val="tx1"/>
                </a:solidFill>
                <a:latin typeface="+mn-lt"/>
                <a:ea typeface="+mn-ea"/>
                <a:cs typeface="+mn-cs"/>
              </a:defRPr>
            </a:lvl3pPr>
            <a:lvl4pPr marL="1600200" indent="-228600" algn="l" defTabSz="457200" rtl="0" eaLnBrk="1" latinLnBrk="0" hangingPunct="1">
              <a:spcBef>
                <a:spcPct val="20000"/>
              </a:spcBef>
              <a:buClr>
                <a:schemeClr val="accent2"/>
              </a:buClr>
              <a:buSzPct val="100000"/>
              <a:buFont typeface="Arial"/>
              <a:buChar char="•"/>
              <a:defRPr sz="1400" kern="1200">
                <a:solidFill>
                  <a:schemeClr val="tx1"/>
                </a:solidFill>
                <a:latin typeface="+mn-lt"/>
                <a:ea typeface="+mn-ea"/>
                <a:cs typeface="+mn-cs"/>
              </a:defRPr>
            </a:lvl4pPr>
            <a:lvl5pPr marL="2057400" indent="-228600" algn="l" defTabSz="457200" rtl="0" eaLnBrk="1" latinLnBrk="0" hangingPunct="1">
              <a:spcBef>
                <a:spcPct val="20000"/>
              </a:spcBef>
              <a:buClr>
                <a:schemeClr val="accent2"/>
              </a:buClr>
              <a:buSzPct val="100000"/>
              <a:buFont typeface="Arial"/>
              <a:buChar char="•"/>
              <a:defRPr sz="1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l-BE" sz="1600" i="1"/>
              <a:t>“Ik, als Product Manager, wil op het eerste scherm van </a:t>
            </a:r>
          </a:p>
          <a:p>
            <a:pPr marL="0" indent="0" algn="ctr">
              <a:buFont typeface="Arial"/>
              <a:buNone/>
            </a:pPr>
            <a:r>
              <a:rPr lang="nl-BE" sz="1600" i="1"/>
              <a:t>xxx Online een “Wist-je-dat-je” zien”</a:t>
            </a:r>
          </a:p>
          <a:p>
            <a:pPr marL="0" indent="0" algn="ctr">
              <a:buFont typeface="Arial"/>
              <a:buNone/>
            </a:pPr>
            <a:r>
              <a:rPr lang="nl-BE" sz="1600"/>
              <a:t>Ik wil op deze manier mijn gebruikers kunnen informeren.</a:t>
            </a:r>
            <a:endParaRPr lang="nl-BE" sz="1600" dirty="0"/>
          </a:p>
        </p:txBody>
      </p:sp>
      <p:pic>
        <p:nvPicPr>
          <p:cNvPr id="5" name="Picture 4">
            <a:extLst>
              <a:ext uri="{FF2B5EF4-FFF2-40B4-BE49-F238E27FC236}">
                <a16:creationId xmlns:a16="http://schemas.microsoft.com/office/drawing/2014/main" id="{4DB602A2-4F5B-49C9-B17C-5072BC0018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000" y="2182182"/>
            <a:ext cx="7000000" cy="3419048"/>
          </a:xfrm>
          <a:prstGeom prst="rect">
            <a:avLst/>
          </a:prstGeom>
        </p:spPr>
      </p:pic>
    </p:spTree>
    <p:extLst>
      <p:ext uri="{BB962C8B-B14F-4D97-AF65-F5344CB8AC3E}">
        <p14:creationId xmlns:p14="http://schemas.microsoft.com/office/powerpoint/2010/main" val="2545678706"/>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nl-BE"/>
              <a:t>Product Owner in de organisatie</a:t>
            </a:r>
          </a:p>
        </p:txBody>
      </p:sp>
      <p:sp>
        <p:nvSpPr>
          <p:cNvPr id="4" name="Slide Number Placeholder 3"/>
          <p:cNvSpPr>
            <a:spLocks noGrp="1"/>
          </p:cNvSpPr>
          <p:nvPr>
            <p:ph type="sldNum" sz="quarter" idx="12"/>
          </p:nvPr>
        </p:nvSpPr>
        <p:spPr/>
        <p:txBody>
          <a:bodyPr/>
          <a:lstStyle/>
          <a:p>
            <a:fld id="{83E3A20B-E04C-3542-BD5C-CFE9848EFB9A}" type="slidenum">
              <a:rPr lang="en-US" smtClean="0"/>
              <a:pPr/>
              <a:t>33</a:t>
            </a:fld>
            <a:endParaRPr lang="en-US"/>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19299" y="697931"/>
            <a:ext cx="4522659" cy="4588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kstvak 1"/>
          <p:cNvSpPr txBox="1"/>
          <p:nvPr/>
        </p:nvSpPr>
        <p:spPr>
          <a:xfrm>
            <a:off x="5181600" y="4778633"/>
            <a:ext cx="819150" cy="200055"/>
          </a:xfrm>
          <a:prstGeom prst="rect">
            <a:avLst/>
          </a:prstGeom>
          <a:noFill/>
        </p:spPr>
        <p:txBody>
          <a:bodyPr wrap="square" rtlCol="0">
            <a:spAutoFit/>
          </a:bodyPr>
          <a:lstStyle/>
          <a:p>
            <a:r>
              <a:rPr lang="nl-BE" sz="700" b="1" dirty="0"/>
              <a:t>(Proxy + </a:t>
            </a:r>
            <a:r>
              <a:rPr lang="nl-BE" sz="700" b="1" dirty="0" err="1"/>
              <a:t>Dev</a:t>
            </a:r>
            <a:r>
              <a:rPr lang="nl-BE" sz="700" b="1" dirty="0"/>
              <a:t>)</a:t>
            </a:r>
          </a:p>
        </p:txBody>
      </p:sp>
    </p:spTree>
    <p:extLst>
      <p:ext uri="{BB962C8B-B14F-4D97-AF65-F5344CB8AC3E}">
        <p14:creationId xmlns:p14="http://schemas.microsoft.com/office/powerpoint/2010/main" val="1984663063"/>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001104" y="2522780"/>
            <a:ext cx="2667000" cy="9893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5"/>
          <p:cNvSpPr>
            <a:spLocks noGrp="1"/>
          </p:cNvSpPr>
          <p:nvPr>
            <p:ph type="title"/>
          </p:nvPr>
        </p:nvSpPr>
        <p:spPr/>
        <p:txBody>
          <a:bodyPr>
            <a:normAutofit/>
          </a:bodyPr>
          <a:lstStyle/>
          <a:p>
            <a:r>
              <a:rPr lang="nl-BE" dirty="0"/>
              <a:t>Product Manager in de organisatie</a:t>
            </a:r>
          </a:p>
        </p:txBody>
      </p:sp>
      <p:sp>
        <p:nvSpPr>
          <p:cNvPr id="4" name="Slide Number Placeholder 3"/>
          <p:cNvSpPr>
            <a:spLocks noGrp="1"/>
          </p:cNvSpPr>
          <p:nvPr>
            <p:ph type="sldNum" sz="quarter" idx="12"/>
          </p:nvPr>
        </p:nvSpPr>
        <p:spPr/>
        <p:txBody>
          <a:bodyPr/>
          <a:lstStyle/>
          <a:p>
            <a:fld id="{83E3A20B-E04C-3542-BD5C-CFE9848EFB9A}" type="slidenum">
              <a:rPr lang="en-US" smtClean="0"/>
              <a:pPr/>
              <a:t>34</a:t>
            </a:fld>
            <a:endParaRPr lang="en-US"/>
          </a:p>
        </p:txBody>
      </p:sp>
      <p:sp>
        <p:nvSpPr>
          <p:cNvPr id="8" name="Text Placeholder 7"/>
          <p:cNvSpPr>
            <a:spLocks noGrp="1"/>
          </p:cNvSpPr>
          <p:nvPr>
            <p:ph type="body" sz="quarter" idx="13"/>
          </p:nvPr>
        </p:nvSpPr>
        <p:spPr>
          <a:xfrm>
            <a:off x="457200" y="655484"/>
            <a:ext cx="8234363" cy="369332"/>
          </a:xfrm>
        </p:spPr>
        <p:txBody>
          <a:bodyPr/>
          <a:lstStyle/>
          <a:p>
            <a:r>
              <a:rPr lang="nl-BE" dirty="0"/>
              <a:t>Visie</a:t>
            </a:r>
          </a:p>
        </p:txBody>
      </p:sp>
      <p:grpSp>
        <p:nvGrpSpPr>
          <p:cNvPr id="20" name="Group 19"/>
          <p:cNvGrpSpPr/>
          <p:nvPr/>
        </p:nvGrpSpPr>
        <p:grpSpPr>
          <a:xfrm>
            <a:off x="4386205" y="1194892"/>
            <a:ext cx="2314831" cy="3337517"/>
            <a:chOff x="4386205" y="1194892"/>
            <a:chExt cx="2314831" cy="3337517"/>
          </a:xfrm>
        </p:grpSpPr>
        <p:pic>
          <p:nvPicPr>
            <p:cNvPr id="11" name="Picture 10"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6205" y="1194892"/>
              <a:ext cx="2314831" cy="1649167"/>
            </a:xfrm>
            <a:prstGeom prst="rect">
              <a:avLst/>
            </a:prstGeom>
          </p:spPr>
        </p:pic>
        <p:cxnSp>
          <p:nvCxnSpPr>
            <p:cNvPr id="15" name="Elbow Connector 14"/>
            <p:cNvCxnSpPr>
              <a:stCxn id="11" idx="2"/>
            </p:cNvCxnSpPr>
            <p:nvPr/>
          </p:nvCxnSpPr>
          <p:spPr>
            <a:xfrm rot="16200000" flipH="1">
              <a:off x="5598954" y="2788725"/>
              <a:ext cx="346816" cy="457483"/>
            </a:xfrm>
            <a:prstGeom prst="bentConnector2">
              <a:avLst/>
            </a:prstGeom>
            <a:ln w="6350" cap="flat" cmpd="sng" algn="ctr">
              <a:solidFill>
                <a:schemeClr val="tx1"/>
              </a:solidFill>
              <a:prstDash val="solid"/>
              <a:round/>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8" name="Elbow Connector 17"/>
            <p:cNvCxnSpPr/>
            <p:nvPr/>
          </p:nvCxnSpPr>
          <p:spPr>
            <a:xfrm rot="16200000" flipH="1">
              <a:off x="5072931" y="3661564"/>
              <a:ext cx="1341534" cy="400156"/>
            </a:xfrm>
            <a:prstGeom prst="bentConnector2">
              <a:avLst/>
            </a:prstGeom>
            <a:ln w="6350" cap="flat" cmpd="sng" algn="ctr">
              <a:solidFill>
                <a:schemeClr val="tx1"/>
              </a:solidFill>
              <a:prstDash val="solid"/>
              <a:round/>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pic>
        <p:nvPicPr>
          <p:cNvPr id="1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001104" y="3849542"/>
            <a:ext cx="2667000" cy="9893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jdelijke aanduiding voor inhoud 1"/>
          <p:cNvSpPr>
            <a:spLocks noGrp="1"/>
          </p:cNvSpPr>
          <p:nvPr>
            <p:ph idx="1"/>
          </p:nvPr>
        </p:nvSpPr>
        <p:spPr/>
        <p:txBody>
          <a:bodyPr/>
          <a:lstStyle/>
          <a:p>
            <a:r>
              <a:rPr lang="nl-BE" dirty="0"/>
              <a:t>Helikopter view over de verschillende producten heen</a:t>
            </a:r>
          </a:p>
          <a:p>
            <a:r>
              <a:rPr lang="nl-BE" dirty="0"/>
              <a:t>Ontwikkelt de lange termijn visie over de producten</a:t>
            </a:r>
          </a:p>
          <a:p>
            <a:r>
              <a:rPr lang="nl-BE" dirty="0"/>
              <a:t>Bewaakt de prioriteiten over de verschillende Product </a:t>
            </a:r>
            <a:r>
              <a:rPr lang="nl-BE" dirty="0" err="1"/>
              <a:t>Owners</a:t>
            </a:r>
            <a:r>
              <a:rPr lang="nl-BE" dirty="0"/>
              <a:t> heen</a:t>
            </a:r>
          </a:p>
        </p:txBody>
      </p:sp>
    </p:spTree>
    <p:extLst>
      <p:ext uri="{BB962C8B-B14F-4D97-AF65-F5344CB8AC3E}">
        <p14:creationId xmlns:p14="http://schemas.microsoft.com/office/powerpoint/2010/main" val="282104255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Product Backlog</a:t>
            </a:r>
          </a:p>
        </p:txBody>
      </p:sp>
      <p:sp>
        <p:nvSpPr>
          <p:cNvPr id="3" name="Content Placeholder 2"/>
          <p:cNvSpPr>
            <a:spLocks noGrp="1"/>
          </p:cNvSpPr>
          <p:nvPr>
            <p:ph idx="1"/>
          </p:nvPr>
        </p:nvSpPr>
        <p:spPr>
          <a:xfrm>
            <a:off x="457199" y="1194892"/>
            <a:ext cx="5092995" cy="3777158"/>
          </a:xfrm>
        </p:spPr>
        <p:txBody>
          <a:bodyPr>
            <a:normAutofit/>
          </a:bodyPr>
          <a:lstStyle/>
          <a:p>
            <a:r>
              <a:rPr lang="nl-BE" dirty="0"/>
              <a:t>Opdracht van de </a:t>
            </a:r>
            <a:r>
              <a:rPr lang="nl-BE" b="1" u="sng" dirty="0"/>
              <a:t>PO</a:t>
            </a:r>
            <a:r>
              <a:rPr lang="nl-BE" dirty="0"/>
              <a:t>:</a:t>
            </a:r>
          </a:p>
          <a:p>
            <a:pPr lvl="1"/>
            <a:r>
              <a:rPr lang="nl-BE" dirty="0"/>
              <a:t>Heeft overzicht van de uit te voeren functionaliteiten</a:t>
            </a:r>
          </a:p>
          <a:p>
            <a:pPr lvl="1"/>
            <a:r>
              <a:rPr lang="nl-BE" dirty="0"/>
              <a:t>Op het gepaste moment gedetailleerd</a:t>
            </a:r>
          </a:p>
          <a:p>
            <a:pPr lvl="1"/>
            <a:r>
              <a:rPr lang="nl-BE" dirty="0"/>
              <a:t>Kent de business waarde</a:t>
            </a:r>
          </a:p>
          <a:p>
            <a:pPr lvl="1"/>
            <a:r>
              <a:rPr lang="nl-BE" dirty="0"/>
              <a:t>Geprioriteerd op belangrijkheid</a:t>
            </a:r>
          </a:p>
          <a:p>
            <a:pPr lvl="1"/>
            <a:endParaRPr lang="nl-BE" dirty="0"/>
          </a:p>
        </p:txBody>
      </p:sp>
      <p:sp>
        <p:nvSpPr>
          <p:cNvPr id="4" name="Slide Number Placeholder 3"/>
          <p:cNvSpPr>
            <a:spLocks noGrp="1"/>
          </p:cNvSpPr>
          <p:nvPr>
            <p:ph type="sldNum" sz="quarter" idx="12"/>
          </p:nvPr>
        </p:nvSpPr>
        <p:spPr/>
        <p:txBody>
          <a:bodyPr/>
          <a:lstStyle/>
          <a:p>
            <a:fld id="{83E3A20B-E04C-3542-BD5C-CFE9848EFB9A}" type="slidenum">
              <a:rPr lang="en-US" smtClean="0"/>
              <a:pPr/>
              <a:t>35</a:t>
            </a:fld>
            <a:endParaRPr lang="en-US"/>
          </a:p>
        </p:txBody>
      </p:sp>
      <p:sp>
        <p:nvSpPr>
          <p:cNvPr id="5" name="Text Placeholder 4"/>
          <p:cNvSpPr>
            <a:spLocks noGrp="1"/>
          </p:cNvSpPr>
          <p:nvPr>
            <p:ph type="body" sz="quarter" idx="13"/>
          </p:nvPr>
        </p:nvSpPr>
        <p:spPr/>
        <p:txBody>
          <a:bodyPr/>
          <a:lstStyle/>
          <a:p>
            <a:r>
              <a:rPr lang="nl-BE"/>
              <a:t>Wat staat er op het wenslijstje van business?</a:t>
            </a:r>
          </a:p>
        </p:txBody>
      </p:sp>
      <p:pic>
        <p:nvPicPr>
          <p:cNvPr id="9" name="Content Placeholder 6" descr="Screen Clipping"/>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33000"/>
                    </a14:imgEffect>
                    <a14:imgEffect>
                      <a14:brightnessContrast bright="40000" contrast="-40000"/>
                    </a14:imgEffect>
                  </a14:imgLayer>
                </a14:imgProps>
              </a:ext>
              <a:ext uri="{28A0092B-C50C-407E-A947-70E740481C1C}">
                <a14:useLocalDpi xmlns:a14="http://schemas.microsoft.com/office/drawing/2010/main" val="0"/>
              </a:ext>
            </a:extLst>
          </a:blip>
          <a:srcRect r="2349"/>
          <a:stretch/>
        </p:blipFill>
        <p:spPr>
          <a:xfrm>
            <a:off x="5660572" y="346708"/>
            <a:ext cx="3206981" cy="4480473"/>
          </a:xfrm>
          <a:prstGeom prst="rect">
            <a:avLst/>
          </a:prstGeom>
        </p:spPr>
      </p:pic>
    </p:spTree>
    <p:extLst>
      <p:ext uri="{BB962C8B-B14F-4D97-AF65-F5344CB8AC3E}">
        <p14:creationId xmlns:p14="http://schemas.microsoft.com/office/powerpoint/2010/main" val="36181586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Product Backlog</a:t>
            </a:r>
          </a:p>
        </p:txBody>
      </p:sp>
      <p:sp>
        <p:nvSpPr>
          <p:cNvPr id="3" name="Content Placeholder 2"/>
          <p:cNvSpPr>
            <a:spLocks noGrp="1"/>
          </p:cNvSpPr>
          <p:nvPr>
            <p:ph idx="1"/>
          </p:nvPr>
        </p:nvSpPr>
        <p:spPr>
          <a:xfrm>
            <a:off x="457199" y="1194892"/>
            <a:ext cx="5007935" cy="3777158"/>
          </a:xfrm>
        </p:spPr>
        <p:txBody>
          <a:bodyPr>
            <a:normAutofit/>
          </a:bodyPr>
          <a:lstStyle/>
          <a:p>
            <a:r>
              <a:rPr lang="nl-BE" dirty="0"/>
              <a:t>Opdracht van de </a:t>
            </a:r>
            <a:r>
              <a:rPr lang="nl-BE" b="1" u="sng" dirty="0"/>
              <a:t>Customer Proxy:</a:t>
            </a:r>
          </a:p>
          <a:p>
            <a:pPr lvl="1"/>
            <a:r>
              <a:rPr lang="nl-BE" dirty="0"/>
              <a:t>Maakt de vertaalslag van “Wat”, naar “Hoe”, rekening houdend met de technische beperkingen van IT</a:t>
            </a:r>
          </a:p>
          <a:p>
            <a:pPr lvl="1"/>
            <a:r>
              <a:rPr lang="nl-BE" dirty="0"/>
              <a:t>Het voorbereidende werk (analyse) om werkende software te kunnen opleveren wordt uitgevoerd</a:t>
            </a:r>
          </a:p>
          <a:p>
            <a:pPr lvl="1"/>
            <a:endParaRPr lang="nl-BE" dirty="0"/>
          </a:p>
          <a:p>
            <a:pPr lvl="1"/>
            <a:r>
              <a:rPr lang="nl-BE" dirty="0"/>
              <a:t>Product </a:t>
            </a:r>
            <a:r>
              <a:rPr lang="nl-BE" dirty="0" err="1"/>
              <a:t>owner</a:t>
            </a:r>
            <a:r>
              <a:rPr lang="nl-BE" dirty="0"/>
              <a:t>:</a:t>
            </a:r>
          </a:p>
          <a:p>
            <a:pPr lvl="2"/>
            <a:r>
              <a:rPr lang="nl-BE" dirty="0"/>
              <a:t>Valideert het werk van de Customer Proxy</a:t>
            </a:r>
          </a:p>
          <a:p>
            <a:pPr lvl="1"/>
            <a:endParaRPr lang="nl-BE" dirty="0"/>
          </a:p>
          <a:p>
            <a:endParaRPr lang="nl-BE" dirty="0"/>
          </a:p>
          <a:p>
            <a:pPr lvl="1"/>
            <a:endParaRPr lang="nl-BE" dirty="0"/>
          </a:p>
          <a:p>
            <a:pPr lvl="1"/>
            <a:endParaRPr lang="nl-BE" dirty="0"/>
          </a:p>
          <a:p>
            <a:endParaRPr lang="nl-BE" dirty="0"/>
          </a:p>
        </p:txBody>
      </p:sp>
      <p:sp>
        <p:nvSpPr>
          <p:cNvPr id="4" name="Slide Number Placeholder 3"/>
          <p:cNvSpPr>
            <a:spLocks noGrp="1"/>
          </p:cNvSpPr>
          <p:nvPr>
            <p:ph type="sldNum" sz="quarter" idx="12"/>
          </p:nvPr>
        </p:nvSpPr>
        <p:spPr/>
        <p:txBody>
          <a:bodyPr/>
          <a:lstStyle/>
          <a:p>
            <a:fld id="{83E3A20B-E04C-3542-BD5C-CFE9848EFB9A}" type="slidenum">
              <a:rPr lang="en-US" smtClean="0"/>
              <a:pPr/>
              <a:t>36</a:t>
            </a:fld>
            <a:endParaRPr lang="en-US"/>
          </a:p>
        </p:txBody>
      </p:sp>
      <p:sp>
        <p:nvSpPr>
          <p:cNvPr id="5" name="Text Placeholder 4"/>
          <p:cNvSpPr>
            <a:spLocks noGrp="1"/>
          </p:cNvSpPr>
          <p:nvPr>
            <p:ph type="body" sz="quarter" idx="13"/>
          </p:nvPr>
        </p:nvSpPr>
        <p:spPr/>
        <p:txBody>
          <a:bodyPr/>
          <a:lstStyle/>
          <a:p>
            <a:r>
              <a:rPr lang="nl-BE"/>
              <a:t>Wat staat er op het wenslijstje van business?</a:t>
            </a:r>
          </a:p>
        </p:txBody>
      </p:sp>
      <p:pic>
        <p:nvPicPr>
          <p:cNvPr id="8" name="Content Placeholder 6" descr="Screen Clipping"/>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33000"/>
                    </a14:imgEffect>
                    <a14:imgEffect>
                      <a14:brightnessContrast bright="40000" contrast="-40000"/>
                    </a14:imgEffect>
                  </a14:imgLayer>
                </a14:imgProps>
              </a:ext>
              <a:ext uri="{28A0092B-C50C-407E-A947-70E740481C1C}">
                <a14:useLocalDpi xmlns:a14="http://schemas.microsoft.com/office/drawing/2010/main" val="0"/>
              </a:ext>
            </a:extLst>
          </a:blip>
          <a:srcRect r="2349"/>
          <a:stretch/>
        </p:blipFill>
        <p:spPr>
          <a:xfrm>
            <a:off x="5660572" y="346708"/>
            <a:ext cx="3206981" cy="4480473"/>
          </a:xfrm>
          <a:prstGeom prst="rect">
            <a:avLst/>
          </a:prstGeom>
        </p:spPr>
      </p:pic>
    </p:spTree>
    <p:extLst>
      <p:ext uri="{BB962C8B-B14F-4D97-AF65-F5344CB8AC3E}">
        <p14:creationId xmlns:p14="http://schemas.microsoft.com/office/powerpoint/2010/main" val="177455873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nl-BE"/>
              <a:t>Product Backlog verfijning</a:t>
            </a:r>
          </a:p>
        </p:txBody>
      </p:sp>
      <p:pic>
        <p:nvPicPr>
          <p:cNvPr id="7"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57200" y="1583531"/>
            <a:ext cx="7677150" cy="2847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83E3A20B-E04C-3542-BD5C-CFE9848EFB9A}" type="slidenum">
              <a:rPr lang="en-US" smtClean="0"/>
              <a:pPr/>
              <a:t>37</a:t>
            </a:fld>
            <a:endParaRPr lang="en-US"/>
          </a:p>
        </p:txBody>
      </p:sp>
      <p:sp>
        <p:nvSpPr>
          <p:cNvPr id="5" name="Text Placeholder 4"/>
          <p:cNvSpPr>
            <a:spLocks noGrp="1"/>
          </p:cNvSpPr>
          <p:nvPr>
            <p:ph type="body" sz="quarter" idx="13"/>
          </p:nvPr>
        </p:nvSpPr>
        <p:spPr/>
        <p:txBody>
          <a:bodyPr/>
          <a:lstStyle/>
          <a:p>
            <a:endParaRPr lang="nl-BE"/>
          </a:p>
        </p:txBody>
      </p:sp>
      <p:sp>
        <p:nvSpPr>
          <p:cNvPr id="8" name="Tekstvak 7"/>
          <p:cNvSpPr txBox="1"/>
          <p:nvPr/>
        </p:nvSpPr>
        <p:spPr>
          <a:xfrm>
            <a:off x="6542567" y="4353331"/>
            <a:ext cx="819150" cy="200055"/>
          </a:xfrm>
          <a:prstGeom prst="rect">
            <a:avLst/>
          </a:prstGeom>
          <a:noFill/>
        </p:spPr>
        <p:txBody>
          <a:bodyPr wrap="square" rtlCol="0">
            <a:spAutoFit/>
          </a:bodyPr>
          <a:lstStyle/>
          <a:p>
            <a:r>
              <a:rPr lang="nl-BE" sz="700" b="1" dirty="0"/>
              <a:t>(Proxy + </a:t>
            </a:r>
            <a:r>
              <a:rPr lang="nl-BE" sz="700" b="1" dirty="0" err="1"/>
              <a:t>Dev</a:t>
            </a:r>
            <a:r>
              <a:rPr lang="nl-BE" sz="700" b="1" dirty="0"/>
              <a:t>)</a:t>
            </a:r>
          </a:p>
        </p:txBody>
      </p:sp>
    </p:spTree>
    <p:extLst>
      <p:ext uri="{BB962C8B-B14F-4D97-AF65-F5344CB8AC3E}">
        <p14:creationId xmlns:p14="http://schemas.microsoft.com/office/powerpoint/2010/main" val="3855293437"/>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Product </a:t>
            </a:r>
            <a:r>
              <a:rPr lang="nl-BE" dirty="0" err="1"/>
              <a:t>Backlog</a:t>
            </a:r>
            <a:r>
              <a:rPr lang="nl-BE" dirty="0"/>
              <a:t> verfijning</a:t>
            </a:r>
          </a:p>
        </p:txBody>
      </p:sp>
      <p:sp>
        <p:nvSpPr>
          <p:cNvPr id="3" name="Content Placeholder 2"/>
          <p:cNvSpPr>
            <a:spLocks noGrp="1"/>
          </p:cNvSpPr>
          <p:nvPr>
            <p:ph idx="1"/>
          </p:nvPr>
        </p:nvSpPr>
        <p:spPr>
          <a:xfrm>
            <a:off x="457200" y="1194892"/>
            <a:ext cx="4038600" cy="3777158"/>
          </a:xfrm>
        </p:spPr>
        <p:txBody>
          <a:bodyPr>
            <a:normAutofit/>
          </a:bodyPr>
          <a:lstStyle/>
          <a:p>
            <a:r>
              <a:rPr lang="nl-BE" dirty="0"/>
              <a:t>Een Product </a:t>
            </a:r>
            <a:r>
              <a:rPr lang="nl-BE" dirty="0" err="1"/>
              <a:t>Backlog</a:t>
            </a:r>
            <a:r>
              <a:rPr lang="nl-BE" dirty="0"/>
              <a:t> Item</a:t>
            </a:r>
          </a:p>
          <a:p>
            <a:pPr lvl="1"/>
            <a:r>
              <a:rPr lang="nl-BE" dirty="0"/>
              <a:t>Werklast wordt geschat</a:t>
            </a:r>
          </a:p>
          <a:p>
            <a:pPr lvl="1"/>
            <a:r>
              <a:rPr lang="nl-BE" dirty="0"/>
              <a:t>0, ½, 1, 2, 3, 5, 8, 13, 20, 40, 100</a:t>
            </a:r>
          </a:p>
          <a:p>
            <a:pPr lvl="1"/>
            <a:r>
              <a:rPr lang="nl-BE" dirty="0"/>
              <a:t>Meest ideaal is max. 8 dagen</a:t>
            </a:r>
          </a:p>
          <a:p>
            <a:pPr lvl="1"/>
            <a:endParaRPr lang="nl-BE" dirty="0"/>
          </a:p>
          <a:p>
            <a:r>
              <a:rPr lang="nl-BE" dirty="0"/>
              <a:t>Indien te groot, wordt het item verder uitgesplitst (door de PO </a:t>
            </a:r>
            <a:r>
              <a:rPr lang="nl-BE" dirty="0" err="1"/>
              <a:t>ism</a:t>
            </a:r>
            <a:r>
              <a:rPr lang="nl-BE" dirty="0"/>
              <a:t>. Customer Proxy) in andere items</a:t>
            </a:r>
          </a:p>
          <a:p>
            <a:pPr lvl="1"/>
            <a:r>
              <a:rPr lang="nl-BE" dirty="0"/>
              <a:t>Telkens de “wat moet er gebeuren”</a:t>
            </a:r>
          </a:p>
          <a:p>
            <a:pPr lvl="1"/>
            <a:endParaRPr lang="nl-BE" dirty="0"/>
          </a:p>
        </p:txBody>
      </p:sp>
      <p:sp>
        <p:nvSpPr>
          <p:cNvPr id="4" name="Slide Number Placeholder 3"/>
          <p:cNvSpPr>
            <a:spLocks noGrp="1"/>
          </p:cNvSpPr>
          <p:nvPr>
            <p:ph type="sldNum" sz="quarter" idx="12"/>
          </p:nvPr>
        </p:nvSpPr>
        <p:spPr/>
        <p:txBody>
          <a:bodyPr/>
          <a:lstStyle/>
          <a:p>
            <a:fld id="{83E3A20B-E04C-3542-BD5C-CFE9848EFB9A}" type="slidenum">
              <a:rPr lang="en-US" smtClean="0"/>
              <a:pPr/>
              <a:t>38</a:t>
            </a:fld>
            <a:endParaRPr lang="en-US"/>
          </a:p>
        </p:txBody>
      </p:sp>
      <p:sp>
        <p:nvSpPr>
          <p:cNvPr id="5" name="Text Placeholder 4"/>
          <p:cNvSpPr>
            <a:spLocks noGrp="1"/>
          </p:cNvSpPr>
          <p:nvPr>
            <p:ph type="body" sz="quarter" idx="13"/>
          </p:nvPr>
        </p:nvSpPr>
        <p:spPr/>
        <p:txBody>
          <a:bodyPr/>
          <a:lstStyle/>
          <a:p>
            <a:r>
              <a:rPr lang="nl-BE" dirty="0"/>
              <a:t>Pokerplanning</a:t>
            </a:r>
          </a:p>
        </p:txBody>
      </p:sp>
      <p:pic>
        <p:nvPicPr>
          <p:cNvPr id="8" name="Content Placeholder 7"/>
          <p:cNvPicPr>
            <a:picLocks noGrp="1"/>
          </p:cNvPicPr>
          <p:nvPr>
            <p:ph idx="14"/>
          </p:nvPr>
        </p:nvPicPr>
        <p:blipFill>
          <a:blip r:embed="rId3">
            <a:extLst>
              <a:ext uri="{28A0092B-C50C-407E-A947-70E740481C1C}">
                <a14:useLocalDpi xmlns:a14="http://schemas.microsoft.com/office/drawing/2010/main" val="0"/>
              </a:ext>
            </a:extLst>
          </a:blip>
          <a:stretch>
            <a:fillRect/>
          </a:stretch>
        </p:blipFill>
        <p:spPr>
          <a:xfrm>
            <a:off x="5453802" y="1180213"/>
            <a:ext cx="3285757" cy="3020131"/>
          </a:xfrm>
          <a:prstGeom prst="rect">
            <a:avLst/>
          </a:prstGeom>
        </p:spPr>
      </p:pic>
    </p:spTree>
    <p:extLst>
      <p:ext uri="{BB962C8B-B14F-4D97-AF65-F5344CB8AC3E}">
        <p14:creationId xmlns:p14="http://schemas.microsoft.com/office/powerpoint/2010/main" val="332141901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nl-BE" dirty="0"/>
              <a:t>Product </a:t>
            </a:r>
            <a:r>
              <a:rPr lang="nl-BE" dirty="0" err="1"/>
              <a:t>Backlog</a:t>
            </a:r>
            <a:r>
              <a:rPr lang="nl-BE" dirty="0"/>
              <a:t> verfijning</a:t>
            </a:r>
          </a:p>
        </p:txBody>
      </p:sp>
      <p:sp>
        <p:nvSpPr>
          <p:cNvPr id="3" name="Content Placeholder 2"/>
          <p:cNvSpPr>
            <a:spLocks noGrp="1"/>
          </p:cNvSpPr>
          <p:nvPr>
            <p:ph idx="1"/>
          </p:nvPr>
        </p:nvSpPr>
        <p:spPr/>
        <p:txBody>
          <a:bodyPr>
            <a:normAutofit/>
          </a:bodyPr>
          <a:lstStyle/>
          <a:p>
            <a:r>
              <a:rPr lang="nl-BE" dirty="0"/>
              <a:t>Een paar voorbeelden</a:t>
            </a:r>
          </a:p>
          <a:p>
            <a:pPr lvl="1"/>
            <a:r>
              <a:rPr lang="nl-BE" dirty="0"/>
              <a:t>Goed</a:t>
            </a:r>
          </a:p>
          <a:p>
            <a:pPr lvl="1"/>
            <a:r>
              <a:rPr lang="nl-BE" dirty="0"/>
              <a:t>Fout</a:t>
            </a:r>
          </a:p>
          <a:p>
            <a:endParaRPr lang="nl-BE" dirty="0"/>
          </a:p>
          <a:p>
            <a:endParaRPr lang="nl-BE" dirty="0"/>
          </a:p>
        </p:txBody>
      </p:sp>
      <p:sp>
        <p:nvSpPr>
          <p:cNvPr id="4" name="Slide Number Placeholder 3"/>
          <p:cNvSpPr>
            <a:spLocks noGrp="1"/>
          </p:cNvSpPr>
          <p:nvPr>
            <p:ph type="sldNum" sz="quarter" idx="12"/>
          </p:nvPr>
        </p:nvSpPr>
        <p:spPr/>
        <p:txBody>
          <a:bodyPr/>
          <a:lstStyle/>
          <a:p>
            <a:fld id="{83E3A20B-E04C-3542-BD5C-CFE9848EFB9A}" type="slidenum">
              <a:rPr lang="en-US" smtClean="0"/>
              <a:pPr/>
              <a:t>39</a:t>
            </a:fld>
            <a:endParaRPr lang="en-US"/>
          </a:p>
        </p:txBody>
      </p:sp>
      <p:sp>
        <p:nvSpPr>
          <p:cNvPr id="5" name="Text Placeholder 4"/>
          <p:cNvSpPr>
            <a:spLocks noGrp="1"/>
          </p:cNvSpPr>
          <p:nvPr>
            <p:ph type="body" sz="quarter" idx="13"/>
          </p:nvPr>
        </p:nvSpPr>
        <p:spPr/>
        <p:txBody>
          <a:bodyPr/>
          <a:lstStyle/>
          <a:p>
            <a:r>
              <a:rPr lang="nl-BE"/>
              <a:t>Product Backlog Item (User Story)</a:t>
            </a:r>
          </a:p>
        </p:txBody>
      </p:sp>
      <p:sp>
        <p:nvSpPr>
          <p:cNvPr id="9" name="Content Placeholder 8"/>
          <p:cNvSpPr>
            <a:spLocks noGrp="1"/>
          </p:cNvSpPr>
          <p:nvPr>
            <p:ph idx="14"/>
          </p:nvPr>
        </p:nvSpPr>
        <p:spPr/>
        <p:txBody>
          <a:bodyPr/>
          <a:lstStyle/>
          <a:p>
            <a:pPr marL="0" indent="0">
              <a:buNone/>
            </a:pPr>
            <a:r>
              <a:rPr lang="nl-BE" dirty="0"/>
              <a:t>“Als klant van onze webshop, wil ik een overzicht kunnen zien van mijn vorige bestellingen.”</a:t>
            </a:r>
          </a:p>
        </p:txBody>
      </p:sp>
    </p:spTree>
    <p:extLst>
      <p:ext uri="{BB962C8B-B14F-4D97-AF65-F5344CB8AC3E}">
        <p14:creationId xmlns:p14="http://schemas.microsoft.com/office/powerpoint/2010/main" val="12787088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Inleiding tot scrum</a:t>
            </a:r>
          </a:p>
        </p:txBody>
      </p:sp>
      <p:sp>
        <p:nvSpPr>
          <p:cNvPr id="3" name="Tijdelijke aanduiding voor inhoud 2"/>
          <p:cNvSpPr>
            <a:spLocks noGrp="1"/>
          </p:cNvSpPr>
          <p:nvPr>
            <p:ph idx="1"/>
          </p:nvPr>
        </p:nvSpPr>
        <p:spPr>
          <a:xfrm>
            <a:off x="465827" y="1052017"/>
            <a:ext cx="7677150" cy="3910244"/>
          </a:xfrm>
        </p:spPr>
        <p:txBody>
          <a:bodyPr vert="horz" lIns="91440" tIns="45720" rIns="91440" bIns="45720" rtlCol="0" anchor="t">
            <a:normAutofit/>
          </a:bodyPr>
          <a:lstStyle/>
          <a:p>
            <a:pPr marL="0" indent="0">
              <a:buNone/>
            </a:pPr>
            <a:r>
              <a:rPr lang="nl-BE" dirty="0"/>
              <a:t>Iedereen die in de opleiding zit moet nadien weten….</a:t>
            </a:r>
          </a:p>
          <a:p>
            <a:pPr marL="0" indent="0">
              <a:buNone/>
            </a:pPr>
            <a:endParaRPr lang="nl-BE" sz="2600" dirty="0"/>
          </a:p>
          <a:p>
            <a:r>
              <a:rPr lang="nl-BE" dirty="0"/>
              <a:t>(In grote lijnen) hoe het scrum proces (voor wijzigingen) </a:t>
            </a:r>
            <a:r>
              <a:rPr lang="nl-BE"/>
              <a:t>bij xxx </a:t>
            </a:r>
            <a:r>
              <a:rPr lang="nl-BE" dirty="0"/>
              <a:t>loopt</a:t>
            </a:r>
            <a:endParaRPr lang="nl-BE" sz="2800" dirty="0"/>
          </a:p>
          <a:p>
            <a:r>
              <a:rPr lang="nl-BE" dirty="0"/>
              <a:t>Wat de verantwoordelijkheden zijn van de Product </a:t>
            </a:r>
            <a:r>
              <a:rPr lang="nl-BE" dirty="0" err="1"/>
              <a:t>Owner</a:t>
            </a:r>
            <a:r>
              <a:rPr lang="nl-BE" dirty="0"/>
              <a:t> en wat de verantwoordelijkheden zijn van de Customer  Proxy</a:t>
            </a:r>
            <a:endParaRPr lang="nl-BE" sz="2800" dirty="0"/>
          </a:p>
          <a:p>
            <a:r>
              <a:rPr lang="nl-BE" dirty="0"/>
              <a:t>Hoe de interactie verloopt tussen beiden + verschil tussen behoefte en oplossing</a:t>
            </a:r>
            <a:endParaRPr lang="nl-BE" sz="2800" dirty="0"/>
          </a:p>
          <a:p>
            <a:pPr lvl="1"/>
            <a:endParaRPr lang="nl-NL" dirty="0"/>
          </a:p>
          <a:p>
            <a:pPr marL="0" indent="0">
              <a:buNone/>
            </a:pPr>
            <a:endParaRPr lang="nl-NL" dirty="0"/>
          </a:p>
        </p:txBody>
      </p:sp>
      <p:sp>
        <p:nvSpPr>
          <p:cNvPr id="4" name="Tijdelijke aanduiding voor dianummer 3"/>
          <p:cNvSpPr>
            <a:spLocks noGrp="1"/>
          </p:cNvSpPr>
          <p:nvPr>
            <p:ph type="sldNum" sz="quarter" idx="12"/>
          </p:nvPr>
        </p:nvSpPr>
        <p:spPr/>
        <p:txBody>
          <a:bodyPr/>
          <a:lstStyle/>
          <a:p>
            <a:fld id="{83E3A20B-E04C-3542-BD5C-CFE9848EFB9A}" type="slidenum">
              <a:rPr lang="en-US" smtClean="0"/>
              <a:pPr/>
              <a:t>4</a:t>
            </a:fld>
            <a:endParaRPr lang="en-US"/>
          </a:p>
        </p:txBody>
      </p:sp>
      <p:sp>
        <p:nvSpPr>
          <p:cNvPr id="8" name="Text Placeholder 7"/>
          <p:cNvSpPr>
            <a:spLocks noGrp="1"/>
          </p:cNvSpPr>
          <p:nvPr>
            <p:ph type="body" sz="quarter" idx="13"/>
          </p:nvPr>
        </p:nvSpPr>
        <p:spPr/>
        <p:txBody>
          <a:bodyPr/>
          <a:lstStyle/>
          <a:p>
            <a:r>
              <a:rPr lang="nl-BE" dirty="0"/>
              <a:t>Doelstellingen</a:t>
            </a:r>
          </a:p>
        </p:txBody>
      </p:sp>
      <p:sp>
        <p:nvSpPr>
          <p:cNvPr id="5" name="Tekstvak 4"/>
          <p:cNvSpPr txBox="1"/>
          <p:nvPr/>
        </p:nvSpPr>
        <p:spPr>
          <a:xfrm>
            <a:off x="1733550" y="4019107"/>
            <a:ext cx="6197674" cy="667193"/>
          </a:xfrm>
          <a:prstGeom prst="rect">
            <a:avLst/>
          </a:prstGeom>
          <a:solidFill>
            <a:schemeClr val="accent1"/>
          </a:solidFill>
          <a:ln>
            <a:noFill/>
          </a:ln>
        </p:spPr>
        <p:txBody>
          <a:bodyPr wrap="square" rtlCol="0" anchor="ctr">
            <a:noAutofit/>
          </a:bodyPr>
          <a:lstStyle/>
          <a:p>
            <a:pPr algn="ctr"/>
            <a:r>
              <a:rPr lang="nl-BE" b="1" dirty="0">
                <a:solidFill>
                  <a:schemeClr val="bg1"/>
                </a:solidFill>
              </a:rPr>
              <a:t>We willen de neuzen in dezelfde richting!</a:t>
            </a:r>
          </a:p>
        </p:txBody>
      </p:sp>
    </p:spTree>
    <p:extLst>
      <p:ext uri="{BB962C8B-B14F-4D97-AF65-F5344CB8AC3E}">
        <p14:creationId xmlns:p14="http://schemas.microsoft.com/office/powerpoint/2010/main" val="311836922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nl-BE"/>
              <a:t>Product Backlog verfijning</a:t>
            </a:r>
          </a:p>
        </p:txBody>
      </p:sp>
      <p:sp>
        <p:nvSpPr>
          <p:cNvPr id="3" name="Content Placeholder 2"/>
          <p:cNvSpPr>
            <a:spLocks noGrp="1"/>
          </p:cNvSpPr>
          <p:nvPr>
            <p:ph idx="1"/>
          </p:nvPr>
        </p:nvSpPr>
        <p:spPr/>
        <p:txBody>
          <a:bodyPr>
            <a:normAutofit/>
          </a:bodyPr>
          <a:lstStyle/>
          <a:p>
            <a:r>
              <a:rPr lang="nl-BE" dirty="0"/>
              <a:t>Een paar voorbeelden</a:t>
            </a:r>
          </a:p>
          <a:p>
            <a:pPr lvl="1"/>
            <a:r>
              <a:rPr lang="nl-BE" dirty="0"/>
              <a:t>Goed</a:t>
            </a:r>
          </a:p>
          <a:p>
            <a:pPr lvl="1"/>
            <a:r>
              <a:rPr lang="nl-BE" dirty="0"/>
              <a:t>Fout</a:t>
            </a:r>
          </a:p>
          <a:p>
            <a:endParaRPr lang="nl-BE" dirty="0"/>
          </a:p>
          <a:p>
            <a:endParaRPr lang="nl-BE" dirty="0"/>
          </a:p>
        </p:txBody>
      </p:sp>
      <p:sp>
        <p:nvSpPr>
          <p:cNvPr id="4" name="Slide Number Placeholder 3"/>
          <p:cNvSpPr>
            <a:spLocks noGrp="1"/>
          </p:cNvSpPr>
          <p:nvPr>
            <p:ph type="sldNum" sz="quarter" idx="12"/>
          </p:nvPr>
        </p:nvSpPr>
        <p:spPr/>
        <p:txBody>
          <a:bodyPr/>
          <a:lstStyle/>
          <a:p>
            <a:fld id="{83E3A20B-E04C-3542-BD5C-CFE9848EFB9A}" type="slidenum">
              <a:rPr lang="en-US" smtClean="0"/>
              <a:pPr/>
              <a:t>40</a:t>
            </a:fld>
            <a:endParaRPr lang="en-US"/>
          </a:p>
        </p:txBody>
      </p:sp>
      <p:sp>
        <p:nvSpPr>
          <p:cNvPr id="5" name="Text Placeholder 4"/>
          <p:cNvSpPr>
            <a:spLocks noGrp="1"/>
          </p:cNvSpPr>
          <p:nvPr>
            <p:ph type="body" sz="quarter" idx="13"/>
          </p:nvPr>
        </p:nvSpPr>
        <p:spPr/>
        <p:txBody>
          <a:bodyPr/>
          <a:lstStyle/>
          <a:p>
            <a:r>
              <a:rPr lang="nl-BE"/>
              <a:t>Product Backlog Item (User Story)</a:t>
            </a:r>
          </a:p>
        </p:txBody>
      </p:sp>
      <p:sp>
        <p:nvSpPr>
          <p:cNvPr id="9" name="Content Placeholder 8"/>
          <p:cNvSpPr>
            <a:spLocks noGrp="1"/>
          </p:cNvSpPr>
          <p:nvPr>
            <p:ph idx="14"/>
          </p:nvPr>
        </p:nvSpPr>
        <p:spPr/>
        <p:txBody>
          <a:bodyPr/>
          <a:lstStyle/>
          <a:p>
            <a:pPr marL="0" indent="0">
              <a:buNone/>
            </a:pPr>
            <a:r>
              <a:rPr lang="nl-BE" dirty="0"/>
              <a:t>“Als loketbediende </a:t>
            </a:r>
            <a:r>
              <a:rPr lang="nl-BE"/>
              <a:t>bij xxx, </a:t>
            </a:r>
            <a:r>
              <a:rPr lang="nl-BE" dirty="0"/>
              <a:t>zou ik graag toegang willen krijgen tot de databanken, zodanig dat ik via HTTPS een uitbetaling manueel kan aanpassen via de X01.RegisterPayment met alle nodige parameters zodat ik de file X01_UAPA6 niet manueel moet aanpassen.”</a:t>
            </a:r>
          </a:p>
        </p:txBody>
      </p:sp>
    </p:spTree>
    <p:extLst>
      <p:ext uri="{BB962C8B-B14F-4D97-AF65-F5344CB8AC3E}">
        <p14:creationId xmlns:p14="http://schemas.microsoft.com/office/powerpoint/2010/main" val="3524138022"/>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nl-BE"/>
              <a:t>Product Backlog verfijning</a:t>
            </a:r>
          </a:p>
        </p:txBody>
      </p:sp>
      <p:sp>
        <p:nvSpPr>
          <p:cNvPr id="3" name="Content Placeholder 2"/>
          <p:cNvSpPr>
            <a:spLocks noGrp="1"/>
          </p:cNvSpPr>
          <p:nvPr>
            <p:ph idx="1"/>
          </p:nvPr>
        </p:nvSpPr>
        <p:spPr/>
        <p:txBody>
          <a:bodyPr>
            <a:normAutofit/>
          </a:bodyPr>
          <a:lstStyle/>
          <a:p>
            <a:r>
              <a:rPr lang="nl-BE" dirty="0"/>
              <a:t>Een paar voorbeelden</a:t>
            </a:r>
          </a:p>
          <a:p>
            <a:pPr lvl="1"/>
            <a:r>
              <a:rPr lang="nl-BE" dirty="0"/>
              <a:t>Goed</a:t>
            </a:r>
          </a:p>
          <a:p>
            <a:pPr lvl="1"/>
            <a:r>
              <a:rPr lang="nl-BE" dirty="0"/>
              <a:t>Fout</a:t>
            </a:r>
          </a:p>
          <a:p>
            <a:endParaRPr lang="nl-BE" dirty="0"/>
          </a:p>
          <a:p>
            <a:endParaRPr lang="nl-BE" dirty="0"/>
          </a:p>
        </p:txBody>
      </p:sp>
      <p:sp>
        <p:nvSpPr>
          <p:cNvPr id="4" name="Slide Number Placeholder 3"/>
          <p:cNvSpPr>
            <a:spLocks noGrp="1"/>
          </p:cNvSpPr>
          <p:nvPr>
            <p:ph type="sldNum" sz="quarter" idx="12"/>
          </p:nvPr>
        </p:nvSpPr>
        <p:spPr/>
        <p:txBody>
          <a:bodyPr/>
          <a:lstStyle/>
          <a:p>
            <a:fld id="{83E3A20B-E04C-3542-BD5C-CFE9848EFB9A}" type="slidenum">
              <a:rPr lang="en-US" smtClean="0"/>
              <a:pPr/>
              <a:t>41</a:t>
            </a:fld>
            <a:endParaRPr lang="en-US"/>
          </a:p>
        </p:txBody>
      </p:sp>
      <p:sp>
        <p:nvSpPr>
          <p:cNvPr id="5" name="Text Placeholder 4"/>
          <p:cNvSpPr>
            <a:spLocks noGrp="1"/>
          </p:cNvSpPr>
          <p:nvPr>
            <p:ph type="body" sz="quarter" idx="13"/>
          </p:nvPr>
        </p:nvSpPr>
        <p:spPr/>
        <p:txBody>
          <a:bodyPr/>
          <a:lstStyle/>
          <a:p>
            <a:r>
              <a:rPr lang="nl-BE"/>
              <a:t>Product Backlog Item (User Story)</a:t>
            </a:r>
          </a:p>
        </p:txBody>
      </p:sp>
      <p:sp>
        <p:nvSpPr>
          <p:cNvPr id="9" name="Content Placeholder 8"/>
          <p:cNvSpPr>
            <a:spLocks noGrp="1"/>
          </p:cNvSpPr>
          <p:nvPr>
            <p:ph idx="14"/>
          </p:nvPr>
        </p:nvSpPr>
        <p:spPr/>
        <p:txBody>
          <a:bodyPr/>
          <a:lstStyle/>
          <a:p>
            <a:pPr marL="0" indent="0">
              <a:buNone/>
            </a:pPr>
            <a:r>
              <a:rPr lang="nl-BE" dirty="0"/>
              <a:t>“Als administrator van het systeem, zou ik graag naam, voornaam, adres, huisnummer, postcode van alle type gebruikers van ons systeem willen aanpassen, om zo foute informatie te kunnen verbeteren.”</a:t>
            </a:r>
          </a:p>
        </p:txBody>
      </p:sp>
    </p:spTree>
    <p:extLst>
      <p:ext uri="{BB962C8B-B14F-4D97-AF65-F5344CB8AC3E}">
        <p14:creationId xmlns:p14="http://schemas.microsoft.com/office/powerpoint/2010/main" val="1350678687"/>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nl-BE"/>
              <a:t>Product Backlog verfijning</a:t>
            </a:r>
          </a:p>
        </p:txBody>
      </p:sp>
      <p:sp>
        <p:nvSpPr>
          <p:cNvPr id="3" name="Content Placeholder 2"/>
          <p:cNvSpPr>
            <a:spLocks noGrp="1"/>
          </p:cNvSpPr>
          <p:nvPr>
            <p:ph idx="1"/>
          </p:nvPr>
        </p:nvSpPr>
        <p:spPr/>
        <p:txBody>
          <a:bodyPr>
            <a:normAutofit/>
          </a:bodyPr>
          <a:lstStyle/>
          <a:p>
            <a:r>
              <a:rPr lang="nl-BE" dirty="0"/>
              <a:t>Een paar voorbeelden</a:t>
            </a:r>
          </a:p>
          <a:p>
            <a:pPr lvl="1"/>
            <a:r>
              <a:rPr lang="nl-BE" dirty="0"/>
              <a:t>Goed</a:t>
            </a:r>
          </a:p>
          <a:p>
            <a:pPr lvl="1"/>
            <a:r>
              <a:rPr lang="nl-BE" dirty="0"/>
              <a:t>Fout</a:t>
            </a:r>
          </a:p>
          <a:p>
            <a:endParaRPr lang="nl-BE" dirty="0"/>
          </a:p>
          <a:p>
            <a:endParaRPr lang="nl-BE" dirty="0"/>
          </a:p>
        </p:txBody>
      </p:sp>
      <p:sp>
        <p:nvSpPr>
          <p:cNvPr id="4" name="Slide Number Placeholder 3"/>
          <p:cNvSpPr>
            <a:spLocks noGrp="1"/>
          </p:cNvSpPr>
          <p:nvPr>
            <p:ph type="sldNum" sz="quarter" idx="12"/>
          </p:nvPr>
        </p:nvSpPr>
        <p:spPr/>
        <p:txBody>
          <a:bodyPr/>
          <a:lstStyle/>
          <a:p>
            <a:fld id="{83E3A20B-E04C-3542-BD5C-CFE9848EFB9A}" type="slidenum">
              <a:rPr lang="en-US" smtClean="0"/>
              <a:pPr/>
              <a:t>42</a:t>
            </a:fld>
            <a:endParaRPr lang="en-US"/>
          </a:p>
        </p:txBody>
      </p:sp>
      <p:sp>
        <p:nvSpPr>
          <p:cNvPr id="5" name="Text Placeholder 4"/>
          <p:cNvSpPr>
            <a:spLocks noGrp="1"/>
          </p:cNvSpPr>
          <p:nvPr>
            <p:ph type="body" sz="quarter" idx="13"/>
          </p:nvPr>
        </p:nvSpPr>
        <p:spPr/>
        <p:txBody>
          <a:bodyPr/>
          <a:lstStyle/>
          <a:p>
            <a:r>
              <a:rPr lang="nl-BE"/>
              <a:t>Product Backlog Item (User Story)</a:t>
            </a:r>
          </a:p>
        </p:txBody>
      </p:sp>
      <p:sp>
        <p:nvSpPr>
          <p:cNvPr id="9" name="Content Placeholder 8"/>
          <p:cNvSpPr>
            <a:spLocks noGrp="1"/>
          </p:cNvSpPr>
          <p:nvPr>
            <p:ph idx="14"/>
          </p:nvPr>
        </p:nvSpPr>
        <p:spPr/>
        <p:txBody>
          <a:bodyPr/>
          <a:lstStyle/>
          <a:p>
            <a:pPr marL="0" indent="0">
              <a:buNone/>
            </a:pPr>
            <a:r>
              <a:rPr lang="nl-BE" dirty="0"/>
              <a:t>“Als gebruiker </a:t>
            </a:r>
            <a:r>
              <a:rPr lang="nl-BE"/>
              <a:t>van xxx </a:t>
            </a:r>
            <a:r>
              <a:rPr lang="nl-BE" dirty="0"/>
              <a:t>Online, wil ik mijn wachtwoord kunnen wijzigen.”</a:t>
            </a:r>
          </a:p>
        </p:txBody>
      </p:sp>
    </p:spTree>
    <p:extLst>
      <p:ext uri="{BB962C8B-B14F-4D97-AF65-F5344CB8AC3E}">
        <p14:creationId xmlns:p14="http://schemas.microsoft.com/office/powerpoint/2010/main" val="2233807506"/>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nl-BE" dirty="0"/>
              <a:t>Product </a:t>
            </a:r>
            <a:r>
              <a:rPr lang="nl-BE" dirty="0" err="1"/>
              <a:t>Backlog</a:t>
            </a:r>
            <a:r>
              <a:rPr lang="nl-BE" dirty="0"/>
              <a:t> verfijning</a:t>
            </a:r>
          </a:p>
        </p:txBody>
      </p:sp>
      <p:sp>
        <p:nvSpPr>
          <p:cNvPr id="4" name="Slide Number Placeholder 3"/>
          <p:cNvSpPr>
            <a:spLocks noGrp="1"/>
          </p:cNvSpPr>
          <p:nvPr>
            <p:ph type="sldNum" sz="quarter" idx="12"/>
          </p:nvPr>
        </p:nvSpPr>
        <p:spPr/>
        <p:txBody>
          <a:bodyPr/>
          <a:lstStyle/>
          <a:p>
            <a:fld id="{83E3A20B-E04C-3542-BD5C-CFE9848EFB9A}" type="slidenum">
              <a:rPr lang="en-US" smtClean="0"/>
              <a:pPr/>
              <a:t>43</a:t>
            </a:fld>
            <a:endParaRPr lang="en-US"/>
          </a:p>
        </p:txBody>
      </p:sp>
      <p:pic>
        <p:nvPicPr>
          <p:cNvPr id="5" name="Content Placeholder 4"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0017" y="1052513"/>
            <a:ext cx="6424432" cy="3910012"/>
          </a:xfrm>
          <a:prstGeom prst="rect">
            <a:avLst/>
          </a:prstGeom>
        </p:spPr>
      </p:pic>
    </p:spTree>
    <p:extLst>
      <p:ext uri="{BB962C8B-B14F-4D97-AF65-F5344CB8AC3E}">
        <p14:creationId xmlns:p14="http://schemas.microsoft.com/office/powerpoint/2010/main" val="964876349"/>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E3A20B-E04C-3542-BD5C-CFE9848EFB9A}" type="slidenum">
              <a:rPr lang="en-US" smtClean="0"/>
              <a:pPr/>
              <a:t>44</a:t>
            </a:fld>
            <a:endParaRPr lang="en-US"/>
          </a:p>
        </p:txBody>
      </p:sp>
      <p:pic>
        <p:nvPicPr>
          <p:cNvPr id="3" name="Picture 2" descr="Screen Clipping"/>
          <p:cNvPicPr>
            <a:picLocks noChangeAspect="1"/>
          </p:cNvPicPr>
          <p:nvPr/>
        </p:nvPicPr>
        <p:blipFill rotWithShape="1">
          <a:blip r:embed="rId2">
            <a:extLst>
              <a:ext uri="{28A0092B-C50C-407E-A947-70E740481C1C}">
                <a14:useLocalDpi xmlns:a14="http://schemas.microsoft.com/office/drawing/2010/main" val="0"/>
              </a:ext>
            </a:extLst>
          </a:blip>
          <a:srcRect t="6474" b="4985"/>
          <a:stretch/>
        </p:blipFill>
        <p:spPr>
          <a:xfrm>
            <a:off x="1250396" y="489098"/>
            <a:ext cx="6607066" cy="4160426"/>
          </a:xfrm>
          <a:prstGeom prst="rect">
            <a:avLst/>
          </a:prstGeom>
        </p:spPr>
      </p:pic>
      <p:sp>
        <p:nvSpPr>
          <p:cNvPr id="4" name="Title 1"/>
          <p:cNvSpPr txBox="1">
            <a:spLocks/>
          </p:cNvSpPr>
          <p:nvPr/>
        </p:nvSpPr>
        <p:spPr>
          <a:xfrm>
            <a:off x="457201" y="193819"/>
            <a:ext cx="6896276" cy="461665"/>
          </a:xfrm>
          <a:prstGeom prst="rect">
            <a:avLst/>
          </a:prstGeom>
        </p:spPr>
        <p:txBody>
          <a:bodyPr/>
          <a:lstStyle>
            <a:lvl1pPr algn="l" defTabSz="457200" rtl="0" eaLnBrk="1" latinLnBrk="0" hangingPunct="1">
              <a:spcBef>
                <a:spcPct val="0"/>
              </a:spcBef>
              <a:buNone/>
              <a:defRPr sz="2400" kern="1200">
                <a:solidFill>
                  <a:schemeClr val="accent1"/>
                </a:solidFill>
                <a:latin typeface="Aleo"/>
                <a:ea typeface="+mj-ea"/>
                <a:cs typeface="Aleo"/>
              </a:defRPr>
            </a:lvl1pPr>
          </a:lstStyle>
          <a:p>
            <a:r>
              <a:rPr lang="nl-BE" dirty="0"/>
              <a:t>Het scrum proces</a:t>
            </a:r>
          </a:p>
        </p:txBody>
      </p:sp>
      <p:sp>
        <p:nvSpPr>
          <p:cNvPr id="6" name="Rechthoek 5"/>
          <p:cNvSpPr/>
          <p:nvPr/>
        </p:nvSpPr>
        <p:spPr>
          <a:xfrm>
            <a:off x="3152775" y="4133850"/>
            <a:ext cx="561975" cy="5156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sz="1100" dirty="0" err="1"/>
          </a:p>
        </p:txBody>
      </p:sp>
      <p:pic>
        <p:nvPicPr>
          <p:cNvPr id="4098" name="Picture 2"/>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25194" y="4157663"/>
            <a:ext cx="493804" cy="4510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06544" y="4151534"/>
            <a:ext cx="493804" cy="4510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kstvak 8"/>
          <p:cNvSpPr txBox="1"/>
          <p:nvPr/>
        </p:nvSpPr>
        <p:spPr>
          <a:xfrm>
            <a:off x="3237894" y="4594889"/>
            <a:ext cx="1041400" cy="230832"/>
          </a:xfrm>
          <a:prstGeom prst="rect">
            <a:avLst/>
          </a:prstGeom>
          <a:noFill/>
        </p:spPr>
        <p:txBody>
          <a:bodyPr wrap="square" rtlCol="0">
            <a:spAutoFit/>
          </a:bodyPr>
          <a:lstStyle/>
          <a:p>
            <a:r>
              <a:rPr lang="nl-BE" sz="900" dirty="0"/>
              <a:t>Proxy   -    </a:t>
            </a:r>
            <a:r>
              <a:rPr lang="nl-BE" sz="900" dirty="0" err="1"/>
              <a:t>Dev</a:t>
            </a:r>
            <a:endParaRPr lang="nl-BE" sz="900" dirty="0"/>
          </a:p>
        </p:txBody>
      </p:sp>
    </p:spTree>
    <p:extLst>
      <p:ext uri="{BB962C8B-B14F-4D97-AF65-F5344CB8AC3E}">
        <p14:creationId xmlns:p14="http://schemas.microsoft.com/office/powerpoint/2010/main" val="1348009212"/>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BE" dirty="0"/>
              <a:t>De tijdslijn</a:t>
            </a:r>
          </a:p>
        </p:txBody>
      </p:sp>
      <p:sp>
        <p:nvSpPr>
          <p:cNvPr id="4" name="Slide Number Placeholder 3"/>
          <p:cNvSpPr>
            <a:spLocks noGrp="1"/>
          </p:cNvSpPr>
          <p:nvPr>
            <p:ph type="sldNum" sz="quarter" idx="12"/>
          </p:nvPr>
        </p:nvSpPr>
        <p:spPr/>
        <p:txBody>
          <a:bodyPr/>
          <a:lstStyle/>
          <a:p>
            <a:fld id="{83E3A20B-E04C-3542-BD5C-CFE9848EFB9A}" type="slidenum">
              <a:rPr lang="en-US" smtClean="0"/>
              <a:pPr/>
              <a:t>45</a:t>
            </a:fld>
            <a:endParaRPr lang="en-US"/>
          </a:p>
        </p:txBody>
      </p:sp>
      <p:pic>
        <p:nvPicPr>
          <p:cNvPr id="8" name="Content Placeholder 7"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0116" y="1052513"/>
            <a:ext cx="5591317" cy="3910012"/>
          </a:xfrm>
        </p:spPr>
      </p:pic>
      <p:sp>
        <p:nvSpPr>
          <p:cNvPr id="3" name="Text Placeholder 2"/>
          <p:cNvSpPr>
            <a:spLocks noGrp="1"/>
          </p:cNvSpPr>
          <p:nvPr>
            <p:ph type="body" sz="quarter" idx="13"/>
          </p:nvPr>
        </p:nvSpPr>
        <p:spPr/>
        <p:txBody>
          <a:bodyPr/>
          <a:lstStyle/>
          <a:p>
            <a:r>
              <a:rPr lang="nl-BE" dirty="0"/>
              <a:t>De proceskaart vertaald in een eenvoudige tijdslijn</a:t>
            </a:r>
          </a:p>
        </p:txBody>
      </p:sp>
    </p:spTree>
    <p:extLst>
      <p:ext uri="{BB962C8B-B14F-4D97-AF65-F5344CB8AC3E}">
        <p14:creationId xmlns:p14="http://schemas.microsoft.com/office/powerpoint/2010/main" val="3760101257"/>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nl-BE" dirty="0"/>
              <a:t>Product </a:t>
            </a:r>
            <a:r>
              <a:rPr lang="nl-BE" dirty="0" err="1"/>
              <a:t>Backlog</a:t>
            </a:r>
            <a:r>
              <a:rPr lang="nl-BE" dirty="0"/>
              <a:t> verfijning</a:t>
            </a:r>
          </a:p>
        </p:txBody>
      </p:sp>
      <p:sp>
        <p:nvSpPr>
          <p:cNvPr id="5" name="Text Placeholder 4"/>
          <p:cNvSpPr>
            <a:spLocks noGrp="1"/>
          </p:cNvSpPr>
          <p:nvPr>
            <p:ph idx="1"/>
          </p:nvPr>
        </p:nvSpPr>
        <p:spPr/>
        <p:txBody>
          <a:bodyPr>
            <a:normAutofit/>
          </a:bodyPr>
          <a:lstStyle/>
          <a:p>
            <a:endParaRPr lang="nl-BE"/>
          </a:p>
          <a:p>
            <a:endParaRPr lang="nl-BE"/>
          </a:p>
        </p:txBody>
      </p:sp>
      <p:sp>
        <p:nvSpPr>
          <p:cNvPr id="4" name="Slide Number Placeholder 3"/>
          <p:cNvSpPr>
            <a:spLocks noGrp="1"/>
          </p:cNvSpPr>
          <p:nvPr>
            <p:ph type="sldNum" sz="quarter" idx="12"/>
          </p:nvPr>
        </p:nvSpPr>
        <p:spPr/>
        <p:txBody>
          <a:bodyPr/>
          <a:lstStyle/>
          <a:p>
            <a:fld id="{83E3A20B-E04C-3542-BD5C-CFE9848EFB9A}" type="slidenum">
              <a:rPr lang="en-US" smtClean="0"/>
              <a:pPr/>
              <a:t>46</a:t>
            </a:fld>
            <a:endParaRPr lang="en-US"/>
          </a:p>
        </p:txBody>
      </p:sp>
      <p:sp>
        <p:nvSpPr>
          <p:cNvPr id="3" name="Text Placeholder 2"/>
          <p:cNvSpPr>
            <a:spLocks noGrp="1"/>
          </p:cNvSpPr>
          <p:nvPr>
            <p:ph type="body" sz="quarter" idx="13"/>
          </p:nvPr>
        </p:nvSpPr>
        <p:spPr/>
        <p:txBody>
          <a:bodyPr/>
          <a:lstStyle/>
          <a:p>
            <a:r>
              <a:rPr lang="nl-BE" dirty="0"/>
              <a:t>Oefening: WGTEAM1-409: Beroepsinkomen echtgenoot</a:t>
            </a:r>
          </a:p>
        </p:txBody>
      </p:sp>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354" y="1417122"/>
            <a:ext cx="7354327" cy="31151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009215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dirty="0"/>
              <a:t>Product </a:t>
            </a:r>
            <a:r>
              <a:rPr lang="nl-BE" dirty="0" err="1"/>
              <a:t>Backlog</a:t>
            </a:r>
            <a:r>
              <a:rPr lang="nl-BE" dirty="0"/>
              <a:t> verfijning</a:t>
            </a:r>
          </a:p>
        </p:txBody>
      </p:sp>
      <p:pic>
        <p:nvPicPr>
          <p:cNvPr id="6" name="Content Placeholder 5"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9530" y="1160089"/>
            <a:ext cx="5724116" cy="3910012"/>
          </a:xfrm>
          <a:prstGeom prst="rect">
            <a:avLst/>
          </a:prstGeom>
          <a:ln>
            <a:noFill/>
          </a:ln>
          <a:effectLst>
            <a:outerShdw blurRad="292100" dist="139700" dir="2700000" algn="tl" rotWithShape="0">
              <a:srgbClr val="333333">
                <a:alpha val="65000"/>
              </a:srgbClr>
            </a:outerShdw>
          </a:effectLst>
        </p:spPr>
      </p:pic>
      <p:sp>
        <p:nvSpPr>
          <p:cNvPr id="2" name="Slide Number Placeholder 1"/>
          <p:cNvSpPr>
            <a:spLocks noGrp="1"/>
          </p:cNvSpPr>
          <p:nvPr>
            <p:ph type="sldNum" sz="quarter" idx="12"/>
          </p:nvPr>
        </p:nvSpPr>
        <p:spPr/>
        <p:txBody>
          <a:bodyPr/>
          <a:lstStyle/>
          <a:p>
            <a:fld id="{83E3A20B-E04C-3542-BD5C-CFE9848EFB9A}" type="slidenum">
              <a:rPr lang="en-US" smtClean="0"/>
              <a:pPr/>
              <a:t>47</a:t>
            </a:fld>
            <a:endParaRPr lang="en-US"/>
          </a:p>
        </p:txBody>
      </p:sp>
      <p:sp>
        <p:nvSpPr>
          <p:cNvPr id="5" name="Text Placeholder 4"/>
          <p:cNvSpPr>
            <a:spLocks noGrp="1"/>
          </p:cNvSpPr>
          <p:nvPr>
            <p:ph type="body" sz="quarter" idx="13"/>
          </p:nvPr>
        </p:nvSpPr>
        <p:spPr/>
        <p:txBody>
          <a:bodyPr/>
          <a:lstStyle/>
          <a:p>
            <a:r>
              <a:rPr lang="nl-BE" dirty="0"/>
              <a:t>Oefening: WGTEAM1-409: Beroepsinkomen echtgenoot</a:t>
            </a:r>
          </a:p>
        </p:txBody>
      </p:sp>
    </p:spTree>
    <p:extLst>
      <p:ext uri="{BB962C8B-B14F-4D97-AF65-F5344CB8AC3E}">
        <p14:creationId xmlns:p14="http://schemas.microsoft.com/office/powerpoint/2010/main" val="1968977764"/>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Sprint</a:t>
            </a:r>
          </a:p>
        </p:txBody>
      </p:sp>
      <p:pic>
        <p:nvPicPr>
          <p:cNvPr id="5" name="Content Placeholder 4" descr="Screen Clipping"/>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Effect>
                      <a14:saturation sat="66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029058" y="1120370"/>
            <a:ext cx="5067300" cy="3823720"/>
          </a:xfrm>
        </p:spPr>
      </p:pic>
      <p:sp>
        <p:nvSpPr>
          <p:cNvPr id="4" name="Slide Number Placeholder 3"/>
          <p:cNvSpPr>
            <a:spLocks noGrp="1"/>
          </p:cNvSpPr>
          <p:nvPr>
            <p:ph type="sldNum" sz="quarter" idx="12"/>
          </p:nvPr>
        </p:nvSpPr>
        <p:spPr/>
        <p:txBody>
          <a:bodyPr/>
          <a:lstStyle/>
          <a:p>
            <a:fld id="{83E3A20B-E04C-3542-BD5C-CFE9848EFB9A}" type="slidenum">
              <a:rPr lang="en-US" smtClean="0"/>
              <a:pPr/>
              <a:t>48</a:t>
            </a:fld>
            <a:endParaRPr lang="en-US"/>
          </a:p>
        </p:txBody>
      </p:sp>
      <p:sp>
        <p:nvSpPr>
          <p:cNvPr id="6" name="Text Placeholder 5"/>
          <p:cNvSpPr>
            <a:spLocks noGrp="1"/>
          </p:cNvSpPr>
          <p:nvPr>
            <p:ph type="body" sz="quarter" idx="13"/>
          </p:nvPr>
        </p:nvSpPr>
        <p:spPr>
          <a:xfrm>
            <a:off x="457200" y="655484"/>
            <a:ext cx="7667625" cy="369332"/>
          </a:xfrm>
        </p:spPr>
        <p:txBody>
          <a:bodyPr/>
          <a:lstStyle/>
          <a:p>
            <a:r>
              <a:rPr lang="nl-BE"/>
              <a:t>Definition of Ready (Start Sprint) – Definition of Done (Stop Sprint)</a:t>
            </a:r>
          </a:p>
        </p:txBody>
      </p:sp>
    </p:spTree>
    <p:extLst>
      <p:ext uri="{BB962C8B-B14F-4D97-AF65-F5344CB8AC3E}">
        <p14:creationId xmlns:p14="http://schemas.microsoft.com/office/powerpoint/2010/main" val="2362931872"/>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Sprint Planning</a:t>
            </a:r>
          </a:p>
        </p:txBody>
      </p:sp>
      <p:sp>
        <p:nvSpPr>
          <p:cNvPr id="3" name="Content Placeholder 2"/>
          <p:cNvSpPr>
            <a:spLocks noGrp="1"/>
          </p:cNvSpPr>
          <p:nvPr>
            <p:ph idx="1"/>
          </p:nvPr>
        </p:nvSpPr>
        <p:spPr>
          <a:xfrm>
            <a:off x="457199" y="1194892"/>
            <a:ext cx="4155142" cy="3777158"/>
          </a:xfrm>
        </p:spPr>
        <p:txBody>
          <a:bodyPr/>
          <a:lstStyle/>
          <a:p>
            <a:r>
              <a:rPr lang="nl-BE" dirty="0"/>
              <a:t>Uit de lijst van items, die klaar en duidelijk zijn, wordt de top X, die past in de capaciteit van het </a:t>
            </a:r>
            <a:r>
              <a:rPr lang="nl-BE" dirty="0" err="1"/>
              <a:t>developers</a:t>
            </a:r>
            <a:r>
              <a:rPr lang="nl-BE" dirty="0"/>
              <a:t> team, gehaald</a:t>
            </a:r>
          </a:p>
          <a:p>
            <a:endParaRPr lang="nl-BE" dirty="0"/>
          </a:p>
          <a:p>
            <a:r>
              <a:rPr lang="nl-BE" dirty="0"/>
              <a:t>Dit is het antwoord op de “wanneer” vraag</a:t>
            </a:r>
          </a:p>
          <a:p>
            <a:endParaRPr lang="nl-BE" dirty="0"/>
          </a:p>
          <a:p>
            <a:r>
              <a:rPr lang="nl-BE" dirty="0"/>
              <a:t>Wanneer begint het team?</a:t>
            </a:r>
          </a:p>
          <a:p>
            <a:pPr lvl="1"/>
            <a:r>
              <a:rPr lang="nl-BE" dirty="0"/>
              <a:t>Als de voorbereiding klaar en gevalideerd is (Definition of Ready)</a:t>
            </a:r>
          </a:p>
        </p:txBody>
      </p:sp>
      <p:sp>
        <p:nvSpPr>
          <p:cNvPr id="4" name="Slide Number Placeholder 3"/>
          <p:cNvSpPr>
            <a:spLocks noGrp="1"/>
          </p:cNvSpPr>
          <p:nvPr>
            <p:ph type="sldNum" sz="quarter" idx="12"/>
          </p:nvPr>
        </p:nvSpPr>
        <p:spPr/>
        <p:txBody>
          <a:bodyPr/>
          <a:lstStyle/>
          <a:p>
            <a:fld id="{83E3A20B-E04C-3542-BD5C-CFE9848EFB9A}" type="slidenum">
              <a:rPr lang="en-US" smtClean="0"/>
              <a:pPr/>
              <a:t>49</a:t>
            </a:fld>
            <a:endParaRPr lang="en-US"/>
          </a:p>
        </p:txBody>
      </p:sp>
      <p:sp>
        <p:nvSpPr>
          <p:cNvPr id="5" name="Text Placeholder 4"/>
          <p:cNvSpPr>
            <a:spLocks noGrp="1"/>
          </p:cNvSpPr>
          <p:nvPr>
            <p:ph type="body" sz="quarter" idx="13"/>
          </p:nvPr>
        </p:nvSpPr>
        <p:spPr/>
        <p:txBody>
          <a:bodyPr/>
          <a:lstStyle/>
          <a:p>
            <a:r>
              <a:rPr lang="nl-BE"/>
              <a:t>Van Product Backlog naar Sprint Backlog</a:t>
            </a:r>
          </a:p>
        </p:txBody>
      </p:sp>
      <p:pic>
        <p:nvPicPr>
          <p:cNvPr id="8" name="Picture 2" descr="C:\Users\hrsvvwa\AppData\Local\Microsoft\Windows\Temporary Internet Files\Content.Outlook\IQ1WFQGX\naamloos2.png"/>
          <p:cNvPicPr>
            <a:picLocks noGrp="1" noChangeAspect="1" noChangeArrowheads="1"/>
          </p:cNvPicPr>
          <p:nvPr>
            <p:ph idx="14"/>
          </p:nvPr>
        </p:nvPicPr>
        <p:blipFill rotWithShape="1">
          <a:blip r:embed="rId2">
            <a:extLst>
              <a:ext uri="{28A0092B-C50C-407E-A947-70E740481C1C}">
                <a14:useLocalDpi xmlns:a14="http://schemas.microsoft.com/office/drawing/2010/main" val="0"/>
              </a:ext>
            </a:extLst>
          </a:blip>
          <a:srcRect t="10466" r="6676"/>
          <a:stretch/>
        </p:blipFill>
        <p:spPr bwMode="auto">
          <a:xfrm>
            <a:off x="4740075" y="1125757"/>
            <a:ext cx="3712810" cy="3846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77493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Inleiding tot scrum</a:t>
            </a:r>
          </a:p>
        </p:txBody>
      </p:sp>
      <p:sp>
        <p:nvSpPr>
          <p:cNvPr id="3" name="Tijdelijke aanduiding voor inhoud 2"/>
          <p:cNvSpPr>
            <a:spLocks noGrp="1"/>
          </p:cNvSpPr>
          <p:nvPr>
            <p:ph idx="1"/>
          </p:nvPr>
        </p:nvSpPr>
        <p:spPr>
          <a:xfrm>
            <a:off x="465827" y="1052017"/>
            <a:ext cx="7677150" cy="3910244"/>
          </a:xfrm>
        </p:spPr>
        <p:txBody>
          <a:bodyPr vert="horz" lIns="91440" tIns="45720" rIns="91440" bIns="45720" rtlCol="0" anchor="t">
            <a:normAutofit/>
          </a:bodyPr>
          <a:lstStyle/>
          <a:p>
            <a:pPr marL="342000" lvl="1" indent="-342900"/>
            <a:endParaRPr lang="nl-NL" sz="1800" dirty="0"/>
          </a:p>
          <a:p>
            <a:pPr marL="342000" lvl="1" indent="-342900"/>
            <a:r>
              <a:rPr lang="nl-NL" sz="1800" dirty="0"/>
              <a:t>Het grotere opleidingstraject</a:t>
            </a:r>
          </a:p>
          <a:p>
            <a:r>
              <a:rPr lang="nl-BE" dirty="0"/>
              <a:t>Proceskaart beheren van wijzigingen binnen IT in detail</a:t>
            </a:r>
          </a:p>
          <a:p>
            <a:pPr marL="342000" lvl="1" indent="-342900"/>
            <a:r>
              <a:rPr lang="nl-NL" sz="1800" dirty="0" err="1"/>
              <a:t>Jira</a:t>
            </a:r>
            <a:r>
              <a:rPr lang="nl-NL" sz="1800" dirty="0"/>
              <a:t>:</a:t>
            </a:r>
          </a:p>
          <a:p>
            <a:pPr marL="742050" lvl="2" indent="-342900"/>
            <a:r>
              <a:rPr lang="nl-NL" dirty="0"/>
              <a:t>De flow in </a:t>
            </a:r>
            <a:r>
              <a:rPr lang="nl-NL" dirty="0" err="1"/>
              <a:t>Jira</a:t>
            </a:r>
            <a:endParaRPr lang="nl-NL" dirty="0"/>
          </a:p>
          <a:p>
            <a:pPr marL="742050" lvl="2" indent="-342900"/>
            <a:r>
              <a:rPr lang="nl-NL" dirty="0" err="1"/>
              <a:t>Manuals</a:t>
            </a:r>
            <a:endParaRPr lang="nl-NL" dirty="0"/>
          </a:p>
          <a:p>
            <a:pPr marL="342000" lvl="1" indent="-342900"/>
            <a:r>
              <a:rPr lang="nl-NL" sz="1800" dirty="0"/>
              <a:t>Andere </a:t>
            </a:r>
            <a:r>
              <a:rPr lang="nl-NL" sz="1800" dirty="0" err="1"/>
              <a:t>flows</a:t>
            </a:r>
            <a:r>
              <a:rPr lang="nl-NL" sz="1800" dirty="0"/>
              <a:t>, tools en templates</a:t>
            </a:r>
          </a:p>
        </p:txBody>
      </p:sp>
      <p:sp>
        <p:nvSpPr>
          <p:cNvPr id="4" name="Tijdelijke aanduiding voor dianummer 3"/>
          <p:cNvSpPr>
            <a:spLocks noGrp="1"/>
          </p:cNvSpPr>
          <p:nvPr>
            <p:ph type="sldNum" sz="quarter" idx="12"/>
          </p:nvPr>
        </p:nvSpPr>
        <p:spPr/>
        <p:txBody>
          <a:bodyPr/>
          <a:lstStyle/>
          <a:p>
            <a:fld id="{83E3A20B-E04C-3542-BD5C-CFE9848EFB9A}" type="slidenum">
              <a:rPr lang="en-US" smtClean="0"/>
              <a:pPr/>
              <a:t>5</a:t>
            </a:fld>
            <a:endParaRPr lang="en-US"/>
          </a:p>
        </p:txBody>
      </p:sp>
      <p:sp>
        <p:nvSpPr>
          <p:cNvPr id="8" name="Text Placeholder 7"/>
          <p:cNvSpPr>
            <a:spLocks noGrp="1"/>
          </p:cNvSpPr>
          <p:nvPr>
            <p:ph type="body" sz="quarter" idx="13"/>
          </p:nvPr>
        </p:nvSpPr>
        <p:spPr/>
        <p:txBody>
          <a:bodyPr/>
          <a:lstStyle/>
          <a:p>
            <a:r>
              <a:rPr lang="nl-BE" dirty="0"/>
              <a:t>Wat (vandaag) </a:t>
            </a:r>
            <a:r>
              <a:rPr lang="nl-BE" b="1" u="sng" dirty="0"/>
              <a:t>niet?</a:t>
            </a:r>
          </a:p>
        </p:txBody>
      </p:sp>
    </p:spTree>
    <p:extLst>
      <p:ext uri="{BB962C8B-B14F-4D97-AF65-F5344CB8AC3E}">
        <p14:creationId xmlns:p14="http://schemas.microsoft.com/office/powerpoint/2010/main" val="4715845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Sprint Planning</a:t>
            </a:r>
          </a:p>
        </p:txBody>
      </p:sp>
      <p:pic>
        <p:nvPicPr>
          <p:cNvPr id="6" name="Content Placeholder 5" descr="Screen Clipping"/>
          <p:cNvPicPr>
            <a:picLocks noGrp="1" noChangeAspect="1"/>
          </p:cNvPicPr>
          <p:nvPr>
            <p:ph idx="1"/>
          </p:nvPr>
        </p:nvPicPr>
        <p:blipFill>
          <a:blip r:embed="rId3">
            <a:extLst>
              <a:ext uri="{BEBA8EAE-BF5A-486C-A8C5-ECC9F3942E4B}">
                <a14:imgProps xmlns:a14="http://schemas.microsoft.com/office/drawing/2010/main">
                  <a14:imgLayer r:embed="rId4">
                    <a14:imgEffect>
                      <a14:colorTemperature colorTemp="59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26077" y="1184755"/>
            <a:ext cx="2982326" cy="3776662"/>
          </a:xfrm>
        </p:spPr>
      </p:pic>
      <p:sp>
        <p:nvSpPr>
          <p:cNvPr id="4" name="Slide Number Placeholder 3"/>
          <p:cNvSpPr>
            <a:spLocks noGrp="1"/>
          </p:cNvSpPr>
          <p:nvPr>
            <p:ph type="sldNum" sz="quarter" idx="12"/>
          </p:nvPr>
        </p:nvSpPr>
        <p:spPr/>
        <p:txBody>
          <a:bodyPr/>
          <a:lstStyle/>
          <a:p>
            <a:fld id="{83E3A20B-E04C-3542-BD5C-CFE9848EFB9A}" type="slidenum">
              <a:rPr lang="en-US" smtClean="0"/>
              <a:pPr/>
              <a:t>50</a:t>
            </a:fld>
            <a:endParaRPr lang="en-US"/>
          </a:p>
        </p:txBody>
      </p:sp>
      <p:sp>
        <p:nvSpPr>
          <p:cNvPr id="5" name="Text Placeholder 4"/>
          <p:cNvSpPr>
            <a:spLocks noGrp="1"/>
          </p:cNvSpPr>
          <p:nvPr>
            <p:ph type="body" sz="quarter" idx="13"/>
          </p:nvPr>
        </p:nvSpPr>
        <p:spPr/>
        <p:txBody>
          <a:bodyPr/>
          <a:lstStyle/>
          <a:p>
            <a:r>
              <a:rPr lang="nl-BE"/>
              <a:t>Van Product Backlog naar Sprint Backlog</a:t>
            </a:r>
          </a:p>
        </p:txBody>
      </p:sp>
      <p:pic>
        <p:nvPicPr>
          <p:cNvPr id="9" name="Content Placeholder 8"/>
          <p:cNvPicPr>
            <a:picLocks noGrp="1"/>
          </p:cNvPicPr>
          <p:nvPr>
            <p:ph idx="14"/>
          </p:nvPr>
        </p:nvPicPr>
        <p:blipFill>
          <a:blip r:embed="rId5">
            <a:extLst>
              <a:ext uri="{28A0092B-C50C-407E-A947-70E740481C1C}">
                <a14:useLocalDpi xmlns:a14="http://schemas.microsoft.com/office/drawing/2010/main" val="0"/>
              </a:ext>
            </a:extLst>
          </a:blip>
          <a:stretch>
            <a:fillRect/>
          </a:stretch>
        </p:blipFill>
        <p:spPr>
          <a:xfrm>
            <a:off x="4314382" y="1752599"/>
            <a:ext cx="4213225" cy="22416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56777194"/>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nl-BE"/>
              <a:t>Een screen shot uit Team Foundation Server</a:t>
            </a:r>
          </a:p>
        </p:txBody>
      </p:sp>
      <p:sp>
        <p:nvSpPr>
          <p:cNvPr id="4" name="Slide Number Placeholder 3"/>
          <p:cNvSpPr>
            <a:spLocks noGrp="1"/>
          </p:cNvSpPr>
          <p:nvPr>
            <p:ph type="sldNum" sz="quarter" idx="12"/>
          </p:nvPr>
        </p:nvSpPr>
        <p:spPr/>
        <p:txBody>
          <a:bodyPr/>
          <a:lstStyle/>
          <a:p>
            <a:fld id="{83E3A20B-E04C-3542-BD5C-CFE9848EFB9A}" type="slidenum">
              <a:rPr lang="en-US" smtClean="0"/>
              <a:pPr/>
              <a:t>51</a:t>
            </a:fld>
            <a:endParaRPr lang="en-US"/>
          </a:p>
        </p:txBody>
      </p:sp>
      <p:sp>
        <p:nvSpPr>
          <p:cNvPr id="9" name="Text Placeholder 8"/>
          <p:cNvSpPr>
            <a:spLocks noGrp="1"/>
          </p:cNvSpPr>
          <p:nvPr>
            <p:ph type="body" sz="quarter" idx="13"/>
          </p:nvPr>
        </p:nvSpPr>
        <p:spPr/>
        <p:txBody>
          <a:bodyPr/>
          <a:lstStyle/>
          <a:p>
            <a:endParaRPr lang="nl-BE" dirty="0"/>
          </a:p>
        </p:txBody>
      </p:sp>
      <p:pic>
        <p:nvPicPr>
          <p:cNvPr id="12" name="Content Placeholder 11"/>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457200" y="1241258"/>
            <a:ext cx="7677150" cy="3532521"/>
          </a:xfrm>
          <a:prstGeom prst="rect">
            <a:avLst/>
          </a:prstGeom>
          <a:ln>
            <a:noFill/>
          </a:ln>
          <a:effectLst>
            <a:outerShdw blurRad="292100" dist="139700" dir="2700000" algn="tl" rotWithShape="0">
              <a:srgbClr val="333333">
                <a:alpha val="65000"/>
              </a:srgbClr>
            </a:outerShdw>
          </a:effectLst>
        </p:spPr>
      </p:pic>
      <p:sp>
        <p:nvSpPr>
          <p:cNvPr id="6" name="Toelichting met PIJL-LINKS 5"/>
          <p:cNvSpPr/>
          <p:nvPr/>
        </p:nvSpPr>
        <p:spPr>
          <a:xfrm>
            <a:off x="7666075" y="4029739"/>
            <a:ext cx="1382232" cy="1105787"/>
          </a:xfrm>
          <a:prstGeom prst="leftArrowCallou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nl-BE" sz="1100" dirty="0"/>
              <a:t>Wij gebruiken JIRA als tool</a:t>
            </a:r>
          </a:p>
        </p:txBody>
      </p:sp>
    </p:spTree>
    <p:extLst>
      <p:ext uri="{BB962C8B-B14F-4D97-AF65-F5344CB8AC3E}">
        <p14:creationId xmlns:p14="http://schemas.microsoft.com/office/powerpoint/2010/main" val="2674495392"/>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nl-BE"/>
              <a:t>Een screen shot uit Team Foundation Server</a:t>
            </a:r>
          </a:p>
        </p:txBody>
      </p:sp>
      <p:sp>
        <p:nvSpPr>
          <p:cNvPr id="4" name="Slide Number Placeholder 3"/>
          <p:cNvSpPr>
            <a:spLocks noGrp="1"/>
          </p:cNvSpPr>
          <p:nvPr>
            <p:ph type="sldNum" sz="quarter" idx="12"/>
          </p:nvPr>
        </p:nvSpPr>
        <p:spPr/>
        <p:txBody>
          <a:bodyPr/>
          <a:lstStyle/>
          <a:p>
            <a:fld id="{83E3A20B-E04C-3542-BD5C-CFE9848EFB9A}" type="slidenum">
              <a:rPr lang="en-US" smtClean="0"/>
              <a:pPr/>
              <a:t>52</a:t>
            </a:fld>
            <a:endParaRPr lang="en-US"/>
          </a:p>
        </p:txBody>
      </p:sp>
      <p:sp>
        <p:nvSpPr>
          <p:cNvPr id="9" name="Text Placeholder 8"/>
          <p:cNvSpPr>
            <a:spLocks noGrp="1"/>
          </p:cNvSpPr>
          <p:nvPr>
            <p:ph type="body" sz="quarter" idx="13"/>
          </p:nvPr>
        </p:nvSpPr>
        <p:spPr/>
        <p:txBody>
          <a:bodyPr/>
          <a:lstStyle/>
          <a:p>
            <a:endParaRPr lang="nl-BE" dirty="0"/>
          </a:p>
        </p:txBody>
      </p:sp>
      <p:pic>
        <p:nvPicPr>
          <p:cNvPr id="8" name="Content Placeholder 7"/>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1979336" y="1084412"/>
            <a:ext cx="5164527" cy="3910012"/>
          </a:xfrm>
          <a:prstGeom prst="rect">
            <a:avLst/>
          </a:prstGeom>
          <a:ln>
            <a:noFill/>
          </a:ln>
          <a:effectLst>
            <a:outerShdw blurRad="292100" dist="139700" dir="2700000" algn="tl" rotWithShape="0">
              <a:srgbClr val="333333">
                <a:alpha val="65000"/>
              </a:srgbClr>
            </a:outerShdw>
          </a:effectLst>
        </p:spPr>
      </p:pic>
      <p:sp>
        <p:nvSpPr>
          <p:cNvPr id="3" name="Toelichting met PIJL-LINKS 2"/>
          <p:cNvSpPr/>
          <p:nvPr/>
        </p:nvSpPr>
        <p:spPr>
          <a:xfrm>
            <a:off x="7666075" y="4029739"/>
            <a:ext cx="1382232" cy="1105787"/>
          </a:xfrm>
          <a:prstGeom prst="leftArrowCallou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nl-BE" sz="1100" dirty="0"/>
              <a:t>Wij gebruiken JIRA als tool</a:t>
            </a:r>
          </a:p>
        </p:txBody>
      </p:sp>
    </p:spTree>
    <p:extLst>
      <p:ext uri="{BB962C8B-B14F-4D97-AF65-F5344CB8AC3E}">
        <p14:creationId xmlns:p14="http://schemas.microsoft.com/office/powerpoint/2010/main" val="698506126"/>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nl-BE" dirty="0"/>
              <a:t>De Sprint</a:t>
            </a:r>
          </a:p>
        </p:txBody>
      </p:sp>
      <p:pic>
        <p:nvPicPr>
          <p:cNvPr id="1026" name="Picture 2" descr="Image result for sprint changes"/>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0" y="1159374"/>
            <a:ext cx="3779838" cy="308314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83E3A20B-E04C-3542-BD5C-CFE9848EFB9A}" type="slidenum">
              <a:rPr lang="en-US" smtClean="0"/>
              <a:pPr/>
              <a:t>53</a:t>
            </a:fld>
            <a:endParaRPr lang="en-US"/>
          </a:p>
        </p:txBody>
      </p:sp>
      <p:sp>
        <p:nvSpPr>
          <p:cNvPr id="3" name="Content Placeholder 2"/>
          <p:cNvSpPr>
            <a:spLocks noGrp="1"/>
          </p:cNvSpPr>
          <p:nvPr>
            <p:ph idx="14"/>
          </p:nvPr>
        </p:nvSpPr>
        <p:spPr>
          <a:xfrm>
            <a:off x="3317358" y="1194892"/>
            <a:ext cx="5582093" cy="3777158"/>
          </a:xfrm>
        </p:spPr>
        <p:txBody>
          <a:bodyPr/>
          <a:lstStyle/>
          <a:p>
            <a:r>
              <a:rPr lang="nl-BE" dirty="0"/>
              <a:t>Het team heeft een commitment met de PO gemaakt: “Wij leveren op het einde van de sprint werkende software op” </a:t>
            </a:r>
          </a:p>
          <a:p>
            <a:endParaRPr lang="nl-BE" dirty="0"/>
          </a:p>
          <a:p>
            <a:r>
              <a:rPr lang="nl-BE" dirty="0"/>
              <a:t>Geen wijzigingen na de start van een sprint</a:t>
            </a:r>
          </a:p>
          <a:p>
            <a:pPr lvl="1"/>
            <a:r>
              <a:rPr lang="nl-BE" dirty="0"/>
              <a:t>Iets nieuws in de sprint =&gt; iets uit de sprint! (PO </a:t>
            </a:r>
            <a:r>
              <a:rPr lang="nl-BE" dirty="0" err="1"/>
              <a:t>ism</a:t>
            </a:r>
            <a:r>
              <a:rPr lang="nl-BE" dirty="0"/>
              <a:t>. Development team)</a:t>
            </a:r>
          </a:p>
          <a:p>
            <a:pPr lvl="1"/>
            <a:r>
              <a:rPr lang="nl-BE" dirty="0"/>
              <a:t>Development team beslist</a:t>
            </a:r>
          </a:p>
          <a:p>
            <a:pPr lvl="1"/>
            <a:endParaRPr lang="nl-BE" dirty="0"/>
          </a:p>
        </p:txBody>
      </p:sp>
      <p:sp>
        <p:nvSpPr>
          <p:cNvPr id="5" name="Text Placeholder 4"/>
          <p:cNvSpPr>
            <a:spLocks noGrp="1"/>
          </p:cNvSpPr>
          <p:nvPr>
            <p:ph type="body" sz="quarter" idx="13"/>
          </p:nvPr>
        </p:nvSpPr>
        <p:spPr/>
        <p:txBody>
          <a:bodyPr/>
          <a:lstStyle/>
          <a:p>
            <a:r>
              <a:rPr lang="nl-BE" dirty="0"/>
              <a:t>Eens de sprint gestart is…</a:t>
            </a:r>
          </a:p>
        </p:txBody>
      </p:sp>
    </p:spTree>
    <p:extLst>
      <p:ext uri="{BB962C8B-B14F-4D97-AF65-F5344CB8AC3E}">
        <p14:creationId xmlns:p14="http://schemas.microsoft.com/office/powerpoint/2010/main" val="73711462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nl-BE" dirty="0"/>
              <a:t>De Sprint</a:t>
            </a:r>
          </a:p>
        </p:txBody>
      </p:sp>
      <p:pic>
        <p:nvPicPr>
          <p:cNvPr id="10" name="Content Placeholder 9"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4651" y="1326706"/>
            <a:ext cx="5553851" cy="2915057"/>
          </a:xfrm>
          <a:solidFill>
            <a:srgbClr val="FFFF00"/>
          </a:solidFill>
        </p:spPr>
      </p:pic>
      <p:sp>
        <p:nvSpPr>
          <p:cNvPr id="4" name="Slide Number Placeholder 3"/>
          <p:cNvSpPr>
            <a:spLocks noGrp="1"/>
          </p:cNvSpPr>
          <p:nvPr>
            <p:ph type="sldNum" sz="quarter" idx="12"/>
          </p:nvPr>
        </p:nvSpPr>
        <p:spPr/>
        <p:txBody>
          <a:bodyPr/>
          <a:lstStyle/>
          <a:p>
            <a:fld id="{83E3A20B-E04C-3542-BD5C-CFE9848EFB9A}" type="slidenum">
              <a:rPr lang="en-US" smtClean="0"/>
              <a:pPr/>
              <a:t>54</a:t>
            </a:fld>
            <a:endParaRPr lang="en-US"/>
          </a:p>
        </p:txBody>
      </p:sp>
      <p:sp>
        <p:nvSpPr>
          <p:cNvPr id="9" name="Text Placeholder 8"/>
          <p:cNvSpPr>
            <a:spLocks noGrp="1"/>
          </p:cNvSpPr>
          <p:nvPr>
            <p:ph type="body" sz="quarter" idx="13"/>
          </p:nvPr>
        </p:nvSpPr>
        <p:spPr>
          <a:xfrm>
            <a:off x="457200" y="655484"/>
            <a:ext cx="6897757" cy="701731"/>
          </a:xfrm>
        </p:spPr>
        <p:txBody>
          <a:bodyPr/>
          <a:lstStyle/>
          <a:p>
            <a:r>
              <a:rPr lang="nl-BE" dirty="0"/>
              <a:t>Eens de sprint gestart is…</a:t>
            </a:r>
          </a:p>
          <a:p>
            <a:endParaRPr lang="nl-BE" dirty="0"/>
          </a:p>
        </p:txBody>
      </p:sp>
    </p:spTree>
    <p:extLst>
      <p:ext uri="{BB962C8B-B14F-4D97-AF65-F5344CB8AC3E}">
        <p14:creationId xmlns:p14="http://schemas.microsoft.com/office/powerpoint/2010/main" val="3267502137"/>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Dagelijkse scrum / Stand up</a:t>
            </a:r>
          </a:p>
        </p:txBody>
      </p:sp>
      <p:pic>
        <p:nvPicPr>
          <p:cNvPr id="9" name="Content Placeholder 8"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008061"/>
            <a:ext cx="3779838" cy="2742988"/>
          </a:xfrm>
          <a:prstGeom prst="rect">
            <a:avLst/>
          </a:prstGeom>
          <a:ln>
            <a:noFill/>
          </a:ln>
          <a:effectLst>
            <a:outerShdw blurRad="292100" dist="139700" dir="2700000" algn="tl" rotWithShape="0">
              <a:srgbClr val="333333">
                <a:alpha val="65000"/>
              </a:srgbClr>
            </a:outerShdw>
          </a:effectLst>
        </p:spPr>
      </p:pic>
      <p:sp>
        <p:nvSpPr>
          <p:cNvPr id="4" name="Slide Number Placeholder 3"/>
          <p:cNvSpPr>
            <a:spLocks noGrp="1"/>
          </p:cNvSpPr>
          <p:nvPr>
            <p:ph type="sldNum" sz="quarter" idx="12"/>
          </p:nvPr>
        </p:nvSpPr>
        <p:spPr/>
        <p:txBody>
          <a:bodyPr/>
          <a:lstStyle/>
          <a:p>
            <a:fld id="{83E3A20B-E04C-3542-BD5C-CFE9848EFB9A}" type="slidenum">
              <a:rPr lang="en-US" smtClean="0"/>
              <a:pPr/>
              <a:t>55</a:t>
            </a:fld>
            <a:endParaRPr lang="en-US"/>
          </a:p>
        </p:txBody>
      </p:sp>
      <p:sp>
        <p:nvSpPr>
          <p:cNvPr id="6" name="Text Placeholder 5"/>
          <p:cNvSpPr>
            <a:spLocks noGrp="1"/>
          </p:cNvSpPr>
          <p:nvPr>
            <p:ph type="body" sz="quarter" idx="13"/>
          </p:nvPr>
        </p:nvSpPr>
        <p:spPr>
          <a:xfrm>
            <a:off x="457200" y="655484"/>
            <a:ext cx="8234363" cy="369332"/>
          </a:xfrm>
        </p:spPr>
        <p:txBody>
          <a:bodyPr/>
          <a:lstStyle/>
          <a:p>
            <a:r>
              <a:rPr lang="nl-BE"/>
              <a:t>Iedere morgen – max 15 minuten</a:t>
            </a:r>
          </a:p>
        </p:txBody>
      </p:sp>
      <p:pic>
        <p:nvPicPr>
          <p:cNvPr id="8" name="Content Placeholder 7" descr="Screen Clipping"/>
          <p:cNvPicPr>
            <a:picLocks noGrp="1" noChangeAspect="1"/>
          </p:cNvPicPr>
          <p:nvPr>
            <p:ph idx="14"/>
          </p:nvPr>
        </p:nvPicPr>
        <p:blipFill rotWithShape="1">
          <a:blip r:embed="rId3">
            <a:extLst>
              <a:ext uri="{BEBA8EAE-BF5A-486C-A8C5-ECC9F3942E4B}">
                <a14:imgProps xmlns:a14="http://schemas.microsoft.com/office/drawing/2010/main">
                  <a14:imgLayer r:embed="rId4">
                    <a14:imgEffect>
                      <a14:colorTemperature colorTemp="5300"/>
                    </a14:imgEffect>
                    <a14:imgEffect>
                      <a14:brightnessContrast bright="40000" contrast="-40000"/>
                    </a14:imgEffect>
                  </a14:imgLayer>
                </a14:imgProps>
              </a:ext>
              <a:ext uri="{28A0092B-C50C-407E-A947-70E740481C1C}">
                <a14:useLocalDpi xmlns:a14="http://schemas.microsoft.com/office/drawing/2010/main" val="0"/>
              </a:ext>
            </a:extLst>
          </a:blip>
          <a:srcRect t="1953"/>
          <a:stretch/>
        </p:blipFill>
        <p:spPr>
          <a:xfrm>
            <a:off x="4821467" y="470646"/>
            <a:ext cx="3536808" cy="4501403"/>
          </a:xfrm>
        </p:spPr>
      </p:pic>
      <p:sp>
        <p:nvSpPr>
          <p:cNvPr id="3" name="Tekstvak 2"/>
          <p:cNvSpPr txBox="1"/>
          <p:nvPr/>
        </p:nvSpPr>
        <p:spPr>
          <a:xfrm>
            <a:off x="295835" y="1183341"/>
            <a:ext cx="4114800" cy="646331"/>
          </a:xfrm>
          <a:prstGeom prst="rect">
            <a:avLst/>
          </a:prstGeom>
          <a:noFill/>
        </p:spPr>
        <p:txBody>
          <a:bodyPr wrap="square" rtlCol="0">
            <a:spAutoFit/>
          </a:bodyPr>
          <a:lstStyle/>
          <a:p>
            <a:r>
              <a:rPr lang="nl-BE" dirty="0"/>
              <a:t>Wie? Development team, SM, </a:t>
            </a:r>
          </a:p>
          <a:p>
            <a:r>
              <a:rPr lang="nl-BE" dirty="0"/>
              <a:t>PO optioneel</a:t>
            </a:r>
          </a:p>
        </p:txBody>
      </p:sp>
    </p:spTree>
    <p:extLst>
      <p:ext uri="{BB962C8B-B14F-4D97-AF65-F5344CB8AC3E}">
        <p14:creationId xmlns:p14="http://schemas.microsoft.com/office/powerpoint/2010/main" val="87427948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Sprint Review / Demo</a:t>
            </a:r>
          </a:p>
        </p:txBody>
      </p:sp>
      <p:sp>
        <p:nvSpPr>
          <p:cNvPr id="6" name="Content Placeholder 5"/>
          <p:cNvSpPr>
            <a:spLocks noGrp="1"/>
          </p:cNvSpPr>
          <p:nvPr>
            <p:ph idx="1"/>
          </p:nvPr>
        </p:nvSpPr>
        <p:spPr>
          <a:xfrm>
            <a:off x="457320" y="1428750"/>
            <a:ext cx="3780000" cy="3777158"/>
          </a:xfrm>
        </p:spPr>
        <p:txBody>
          <a:bodyPr vert="horz" lIns="91440" tIns="45720" rIns="91440" bIns="45720" rtlCol="0" anchor="t">
            <a:normAutofit/>
          </a:bodyPr>
          <a:lstStyle/>
          <a:p>
            <a:r>
              <a:rPr lang="nl-BE" dirty="0"/>
              <a:t>Werkende software wordt gedemonstreerd</a:t>
            </a:r>
          </a:p>
          <a:p>
            <a:r>
              <a:rPr lang="nl-BE" dirty="0"/>
              <a:t>Wat niet werkt, gaat over naar een volgende sprint</a:t>
            </a:r>
          </a:p>
          <a:p>
            <a:r>
              <a:rPr lang="nl-BE" dirty="0"/>
              <a:t>(Kleine) wijzigingen op getoonde resultaat gaan over naar de volgende sprint</a:t>
            </a:r>
          </a:p>
        </p:txBody>
      </p:sp>
      <p:sp>
        <p:nvSpPr>
          <p:cNvPr id="4" name="Slide Number Placeholder 3"/>
          <p:cNvSpPr>
            <a:spLocks noGrp="1"/>
          </p:cNvSpPr>
          <p:nvPr>
            <p:ph type="sldNum" sz="quarter" idx="12"/>
          </p:nvPr>
        </p:nvSpPr>
        <p:spPr/>
        <p:txBody>
          <a:bodyPr/>
          <a:lstStyle/>
          <a:p>
            <a:fld id="{83E3A20B-E04C-3542-BD5C-CFE9848EFB9A}" type="slidenum">
              <a:rPr lang="en-US" smtClean="0"/>
              <a:pPr/>
              <a:t>56</a:t>
            </a:fld>
            <a:endParaRPr lang="en-US"/>
          </a:p>
        </p:txBody>
      </p:sp>
      <p:sp>
        <p:nvSpPr>
          <p:cNvPr id="7" name="Text Placeholder 6"/>
          <p:cNvSpPr>
            <a:spLocks noGrp="1"/>
          </p:cNvSpPr>
          <p:nvPr>
            <p:ph type="body" sz="quarter" idx="13"/>
          </p:nvPr>
        </p:nvSpPr>
        <p:spPr>
          <a:xfrm>
            <a:off x="457200" y="655484"/>
            <a:ext cx="8234363" cy="369332"/>
          </a:xfrm>
        </p:spPr>
        <p:txBody>
          <a:bodyPr/>
          <a:lstStyle/>
          <a:p>
            <a:r>
              <a:rPr lang="nl-BE"/>
              <a:t>Het resultaat van de sprint wordt getoond</a:t>
            </a:r>
          </a:p>
        </p:txBody>
      </p:sp>
      <p:pic>
        <p:nvPicPr>
          <p:cNvPr id="9" name="Content Placeholder 8" descr="Screen Clipping"/>
          <p:cNvPicPr>
            <a:picLocks noGrp="1" noChangeAspect="1"/>
          </p:cNvPicPr>
          <p:nvPr>
            <p:ph idx="14"/>
          </p:nvPr>
        </p:nvPicPr>
        <p:blipFill>
          <a:blip r:embed="rId3">
            <a:extLst>
              <a:ext uri="{BEBA8EAE-BF5A-486C-A8C5-ECC9F3942E4B}">
                <a14:imgProps xmlns:a14="http://schemas.microsoft.com/office/drawing/2010/main">
                  <a14:imgLayer r:embed="rId4">
                    <a14:imgEffect>
                      <a14:saturation sat="66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747360" y="1195388"/>
            <a:ext cx="3057643" cy="3776662"/>
          </a:xfrm>
        </p:spPr>
      </p:pic>
      <p:sp>
        <p:nvSpPr>
          <p:cNvPr id="10" name="Tekstvak 9"/>
          <p:cNvSpPr txBox="1"/>
          <p:nvPr/>
        </p:nvSpPr>
        <p:spPr>
          <a:xfrm>
            <a:off x="416859" y="3926541"/>
            <a:ext cx="4114800" cy="646331"/>
          </a:xfrm>
          <a:prstGeom prst="rect">
            <a:avLst/>
          </a:prstGeom>
          <a:noFill/>
        </p:spPr>
        <p:txBody>
          <a:bodyPr wrap="square" rtlCol="0">
            <a:spAutoFit/>
          </a:bodyPr>
          <a:lstStyle/>
          <a:p>
            <a:r>
              <a:rPr lang="nl-BE" dirty="0"/>
              <a:t>Wie? Development team, SM, PO </a:t>
            </a:r>
          </a:p>
          <a:p>
            <a:r>
              <a:rPr lang="nl-BE" dirty="0"/>
              <a:t>PM optioneel</a:t>
            </a:r>
          </a:p>
        </p:txBody>
      </p:sp>
    </p:spTree>
    <p:extLst>
      <p:ext uri="{BB962C8B-B14F-4D97-AF65-F5344CB8AC3E}">
        <p14:creationId xmlns:p14="http://schemas.microsoft.com/office/powerpoint/2010/main" val="40254974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Retrospective</a:t>
            </a:r>
          </a:p>
        </p:txBody>
      </p:sp>
      <p:sp>
        <p:nvSpPr>
          <p:cNvPr id="3" name="Content Placeholder 2"/>
          <p:cNvSpPr>
            <a:spLocks noGrp="1"/>
          </p:cNvSpPr>
          <p:nvPr>
            <p:ph idx="1"/>
          </p:nvPr>
        </p:nvSpPr>
        <p:spPr>
          <a:xfrm>
            <a:off x="485902" y="1647825"/>
            <a:ext cx="3780000" cy="3777158"/>
          </a:xfrm>
        </p:spPr>
        <p:txBody>
          <a:bodyPr vert="horz" lIns="91440" tIns="45720" rIns="91440" bIns="45720" rtlCol="0" anchor="t">
            <a:normAutofit/>
          </a:bodyPr>
          <a:lstStyle/>
          <a:p>
            <a:r>
              <a:rPr lang="nl-BE"/>
              <a:t>Ervaringen worden uitgewisseld</a:t>
            </a:r>
          </a:p>
          <a:p>
            <a:r>
              <a:rPr lang="nl-BE"/>
              <a:t>Feedback wordt gegeven</a:t>
            </a:r>
          </a:p>
          <a:p>
            <a:r>
              <a:rPr lang="nl-BE"/>
              <a:t>Werking wordt geëvalueerd</a:t>
            </a:r>
          </a:p>
          <a:p>
            <a:r>
              <a:rPr lang="nl-BE"/>
              <a:t>… en aangepast</a:t>
            </a:r>
          </a:p>
        </p:txBody>
      </p:sp>
      <p:sp>
        <p:nvSpPr>
          <p:cNvPr id="4" name="Slide Number Placeholder 3"/>
          <p:cNvSpPr>
            <a:spLocks noGrp="1"/>
          </p:cNvSpPr>
          <p:nvPr>
            <p:ph type="sldNum" sz="quarter" idx="12"/>
          </p:nvPr>
        </p:nvSpPr>
        <p:spPr/>
        <p:txBody>
          <a:bodyPr/>
          <a:lstStyle/>
          <a:p>
            <a:fld id="{83E3A20B-E04C-3542-BD5C-CFE9848EFB9A}" type="slidenum">
              <a:rPr lang="en-US" smtClean="0"/>
              <a:pPr/>
              <a:t>57</a:t>
            </a:fld>
            <a:endParaRPr lang="en-US"/>
          </a:p>
        </p:txBody>
      </p:sp>
      <p:sp>
        <p:nvSpPr>
          <p:cNvPr id="5" name="Text Placeholder 4"/>
          <p:cNvSpPr>
            <a:spLocks noGrp="1"/>
          </p:cNvSpPr>
          <p:nvPr>
            <p:ph type="body" sz="quarter" idx="13"/>
          </p:nvPr>
        </p:nvSpPr>
        <p:spPr>
          <a:xfrm>
            <a:off x="457200" y="655484"/>
            <a:ext cx="8234363" cy="369332"/>
          </a:xfrm>
        </p:spPr>
        <p:txBody>
          <a:bodyPr/>
          <a:lstStyle/>
          <a:p>
            <a:r>
              <a:rPr lang="nl-BE"/>
              <a:t>De werking van het team wordt geëvalueerd</a:t>
            </a:r>
          </a:p>
        </p:txBody>
      </p:sp>
      <p:pic>
        <p:nvPicPr>
          <p:cNvPr id="7" name="Content Placeholder 6" descr="Screen Clipping"/>
          <p:cNvPicPr>
            <a:picLocks noGrp="1" noChangeAspect="1"/>
          </p:cNvPicPr>
          <p:nvPr>
            <p:ph idx="14"/>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40000" contrast="-40000"/>
                    </a14:imgEffect>
                  </a14:imgLayer>
                </a14:imgProps>
              </a:ext>
              <a:ext uri="{28A0092B-C50C-407E-A947-70E740481C1C}">
                <a14:useLocalDpi xmlns:a14="http://schemas.microsoft.com/office/drawing/2010/main" val="0"/>
              </a:ext>
            </a:extLst>
          </a:blip>
          <a:srcRect l="6086"/>
          <a:stretch/>
        </p:blipFill>
        <p:spPr>
          <a:xfrm>
            <a:off x="4800600" y="1195388"/>
            <a:ext cx="3112376" cy="3776662"/>
          </a:xfrm>
        </p:spPr>
      </p:pic>
      <p:sp>
        <p:nvSpPr>
          <p:cNvPr id="8" name="Tekstvak 7"/>
          <p:cNvSpPr txBox="1"/>
          <p:nvPr/>
        </p:nvSpPr>
        <p:spPr>
          <a:xfrm>
            <a:off x="295835" y="3939988"/>
            <a:ext cx="4114800" cy="646331"/>
          </a:xfrm>
          <a:prstGeom prst="rect">
            <a:avLst/>
          </a:prstGeom>
          <a:noFill/>
        </p:spPr>
        <p:txBody>
          <a:bodyPr wrap="square" rtlCol="0">
            <a:spAutoFit/>
          </a:bodyPr>
          <a:lstStyle/>
          <a:p>
            <a:r>
              <a:rPr lang="nl-BE" dirty="0"/>
              <a:t>Wie? Development team, SM, </a:t>
            </a:r>
          </a:p>
          <a:p>
            <a:r>
              <a:rPr lang="nl-BE" dirty="0"/>
              <a:t>PO optioneel</a:t>
            </a:r>
          </a:p>
        </p:txBody>
      </p:sp>
    </p:spTree>
    <p:extLst>
      <p:ext uri="{BB962C8B-B14F-4D97-AF65-F5344CB8AC3E}">
        <p14:creationId xmlns:p14="http://schemas.microsoft.com/office/powerpoint/2010/main" val="155524060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BE" dirty="0"/>
              <a:t>De tijdslijn</a:t>
            </a:r>
          </a:p>
        </p:txBody>
      </p:sp>
      <p:sp>
        <p:nvSpPr>
          <p:cNvPr id="4" name="Slide Number Placeholder 3"/>
          <p:cNvSpPr>
            <a:spLocks noGrp="1"/>
          </p:cNvSpPr>
          <p:nvPr>
            <p:ph type="sldNum" sz="quarter" idx="12"/>
          </p:nvPr>
        </p:nvSpPr>
        <p:spPr/>
        <p:txBody>
          <a:bodyPr/>
          <a:lstStyle/>
          <a:p>
            <a:fld id="{83E3A20B-E04C-3542-BD5C-CFE9848EFB9A}" type="slidenum">
              <a:rPr lang="en-US" smtClean="0"/>
              <a:pPr/>
              <a:t>58</a:t>
            </a:fld>
            <a:endParaRPr lang="en-US"/>
          </a:p>
        </p:txBody>
      </p:sp>
      <p:pic>
        <p:nvPicPr>
          <p:cNvPr id="8" name="Content Placeholder 7"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0116" y="1052513"/>
            <a:ext cx="5591317" cy="3910012"/>
          </a:xfrm>
        </p:spPr>
      </p:pic>
      <p:sp>
        <p:nvSpPr>
          <p:cNvPr id="3" name="Text Placeholder 2"/>
          <p:cNvSpPr>
            <a:spLocks noGrp="1"/>
          </p:cNvSpPr>
          <p:nvPr>
            <p:ph type="body" sz="quarter" idx="13"/>
          </p:nvPr>
        </p:nvSpPr>
        <p:spPr/>
        <p:txBody>
          <a:bodyPr/>
          <a:lstStyle/>
          <a:p>
            <a:r>
              <a:rPr lang="nl-BE" dirty="0"/>
              <a:t>De proceskaart vertaald in een eenvoudige tijdslijn</a:t>
            </a:r>
          </a:p>
        </p:txBody>
      </p:sp>
    </p:spTree>
    <p:extLst>
      <p:ext uri="{BB962C8B-B14F-4D97-AF65-F5344CB8AC3E}">
        <p14:creationId xmlns:p14="http://schemas.microsoft.com/office/powerpoint/2010/main" val="264484725"/>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BE" dirty="0"/>
              <a:t>Product </a:t>
            </a:r>
            <a:r>
              <a:rPr lang="nl-BE" dirty="0" err="1"/>
              <a:t>Owner</a:t>
            </a:r>
            <a:r>
              <a:rPr lang="nl-BE" dirty="0"/>
              <a:t> én Customer Proxy </a:t>
            </a:r>
          </a:p>
        </p:txBody>
      </p:sp>
      <p:sp>
        <p:nvSpPr>
          <p:cNvPr id="6" name="Content Placeholder 5"/>
          <p:cNvSpPr>
            <a:spLocks noGrp="1"/>
          </p:cNvSpPr>
          <p:nvPr>
            <p:ph idx="1"/>
          </p:nvPr>
        </p:nvSpPr>
        <p:spPr/>
        <p:txBody>
          <a:bodyPr>
            <a:normAutofit fontScale="77500" lnSpcReduction="20000"/>
          </a:bodyPr>
          <a:lstStyle/>
          <a:p>
            <a:r>
              <a:rPr lang="nl-BE" dirty="0"/>
              <a:t>Visie, Wat</a:t>
            </a:r>
          </a:p>
          <a:p>
            <a:r>
              <a:rPr lang="nl-BE"/>
              <a:t>User Focus</a:t>
            </a:r>
          </a:p>
          <a:p>
            <a:pPr lvl="1"/>
            <a:r>
              <a:rPr lang="nl-BE"/>
              <a:t>Wat wil de gebruiker?</a:t>
            </a:r>
          </a:p>
          <a:p>
            <a:pPr lvl="1"/>
            <a:r>
              <a:rPr lang="nl-BE"/>
              <a:t>Wat is de beste manier om Business waarde te creëren.</a:t>
            </a:r>
          </a:p>
          <a:p>
            <a:r>
              <a:rPr lang="nl-BE"/>
              <a:t>User </a:t>
            </a:r>
            <a:r>
              <a:rPr lang="nl-BE" dirty="0" err="1"/>
              <a:t>Stories</a:t>
            </a:r>
            <a:r>
              <a:rPr lang="nl-BE" dirty="0"/>
              <a:t> Prioriteren</a:t>
            </a:r>
          </a:p>
          <a:p>
            <a:r>
              <a:rPr lang="nl-BE" dirty="0"/>
              <a:t>Breekt probleem op in kleinere stukjes</a:t>
            </a:r>
          </a:p>
          <a:p>
            <a:r>
              <a:rPr lang="nl-BE" dirty="0"/>
              <a:t>Validatie van de </a:t>
            </a:r>
            <a:r>
              <a:rPr lang="nl-BE" dirty="0" err="1"/>
              <a:t>stories</a:t>
            </a:r>
            <a:r>
              <a:rPr lang="nl-BE" dirty="0"/>
              <a:t> (begin sprint)</a:t>
            </a:r>
          </a:p>
          <a:p>
            <a:pPr lvl="1"/>
            <a:r>
              <a:rPr lang="nl-BE" dirty="0"/>
              <a:t>Definiëren van de Acceptatie Criteria</a:t>
            </a:r>
          </a:p>
          <a:p>
            <a:r>
              <a:rPr lang="nl-BE" dirty="0"/>
              <a:t>Validatie van de </a:t>
            </a:r>
            <a:r>
              <a:rPr lang="nl-BE" dirty="0" err="1"/>
              <a:t>stories</a:t>
            </a:r>
            <a:r>
              <a:rPr lang="nl-BE" dirty="0"/>
              <a:t> (einde sprint)</a:t>
            </a:r>
          </a:p>
          <a:p>
            <a:pPr lvl="1"/>
            <a:r>
              <a:rPr lang="nl-BE" dirty="0"/>
              <a:t>Checken van de Acceptatie Criteria</a:t>
            </a:r>
          </a:p>
          <a:p>
            <a:r>
              <a:rPr lang="nl-BE" dirty="0"/>
              <a:t>Beschikbaar voor Development Team</a:t>
            </a:r>
          </a:p>
          <a:p>
            <a:r>
              <a:rPr lang="nl-BE" dirty="0"/>
              <a:t>Communiceert met rest van business</a:t>
            </a:r>
          </a:p>
          <a:p>
            <a:pPr lvl="1"/>
            <a:r>
              <a:rPr lang="nl-BE" dirty="0"/>
              <a:t>Wat gaat er, wanneer </a:t>
            </a:r>
            <a:r>
              <a:rPr lang="nl-BE" dirty="0" err="1"/>
              <a:t>gereleased</a:t>
            </a:r>
            <a:r>
              <a:rPr lang="nl-BE" dirty="0"/>
              <a:t> worden</a:t>
            </a:r>
          </a:p>
          <a:p>
            <a:r>
              <a:rPr lang="nl-BE" dirty="0"/>
              <a:t>Empowered door management (PM)</a:t>
            </a:r>
          </a:p>
          <a:p>
            <a:endParaRPr lang="nl-BE" dirty="0"/>
          </a:p>
        </p:txBody>
      </p:sp>
      <p:sp>
        <p:nvSpPr>
          <p:cNvPr id="4" name="Slide Number Placeholder 3"/>
          <p:cNvSpPr>
            <a:spLocks noGrp="1"/>
          </p:cNvSpPr>
          <p:nvPr>
            <p:ph type="sldNum" sz="quarter" idx="12"/>
          </p:nvPr>
        </p:nvSpPr>
        <p:spPr/>
        <p:txBody>
          <a:bodyPr/>
          <a:lstStyle/>
          <a:p>
            <a:fld id="{83E3A20B-E04C-3542-BD5C-CFE9848EFB9A}" type="slidenum">
              <a:rPr lang="en-US" smtClean="0"/>
              <a:pPr/>
              <a:t>59</a:t>
            </a:fld>
            <a:endParaRPr lang="en-US"/>
          </a:p>
        </p:txBody>
      </p:sp>
      <p:sp>
        <p:nvSpPr>
          <p:cNvPr id="3" name="Text Placeholder 2"/>
          <p:cNvSpPr>
            <a:spLocks noGrp="1"/>
          </p:cNvSpPr>
          <p:nvPr>
            <p:ph type="body" sz="quarter" idx="13"/>
          </p:nvPr>
        </p:nvSpPr>
        <p:spPr/>
        <p:txBody>
          <a:bodyPr/>
          <a:lstStyle/>
          <a:p>
            <a:r>
              <a:rPr lang="nl-BE" dirty="0"/>
              <a:t>De Product </a:t>
            </a:r>
            <a:r>
              <a:rPr lang="nl-BE" dirty="0" err="1"/>
              <a:t>Owner</a:t>
            </a:r>
            <a:r>
              <a:rPr lang="nl-BE" dirty="0"/>
              <a:t>					Customer Proxy</a:t>
            </a:r>
          </a:p>
        </p:txBody>
      </p:sp>
      <p:sp>
        <p:nvSpPr>
          <p:cNvPr id="5" name="Tijdelijke aanduiding voor inhoud 4"/>
          <p:cNvSpPr>
            <a:spLocks noGrp="1"/>
          </p:cNvSpPr>
          <p:nvPr>
            <p:ph idx="14"/>
          </p:nvPr>
        </p:nvSpPr>
        <p:spPr/>
        <p:txBody>
          <a:bodyPr>
            <a:normAutofit fontScale="77500" lnSpcReduction="20000"/>
          </a:bodyPr>
          <a:lstStyle/>
          <a:p>
            <a:r>
              <a:rPr lang="nl-BE"/>
              <a:t>Hoe</a:t>
            </a:r>
          </a:p>
          <a:p>
            <a:r>
              <a:rPr lang="nl-BE"/>
              <a:t>Systeem focus</a:t>
            </a:r>
          </a:p>
          <a:p>
            <a:pPr lvl="1"/>
            <a:r>
              <a:rPr lang="nl-BE"/>
              <a:t>Afhankelijkheden</a:t>
            </a:r>
          </a:p>
          <a:p>
            <a:pPr lvl="1"/>
            <a:r>
              <a:rPr lang="nl-BE"/>
              <a:t>Randgevallen</a:t>
            </a:r>
          </a:p>
          <a:p>
            <a:pPr lvl="1"/>
            <a:r>
              <a:rPr lang="nl-BE"/>
              <a:t>Pro en contra impact op systeem en andere systemen</a:t>
            </a:r>
          </a:p>
          <a:p>
            <a:r>
              <a:rPr lang="nl-BE"/>
              <a:t>Daagt de PO uit om de business waarde te definiëren</a:t>
            </a:r>
          </a:p>
          <a:p>
            <a:r>
              <a:rPr lang="nl-BE"/>
              <a:t>Coacht bij het verdelen in kleinere stories</a:t>
            </a:r>
          </a:p>
          <a:p>
            <a:r>
              <a:rPr lang="nl-BE"/>
              <a:t>Helpt </a:t>
            </a:r>
            <a:r>
              <a:rPr lang="nl-BE" dirty="0"/>
              <a:t>PO bij definiëren van acceptatie criteria</a:t>
            </a:r>
          </a:p>
          <a:p>
            <a:r>
              <a:rPr lang="nl-BE"/>
              <a:t>Kan verifiëren dat de story aan de acceptatie criteria voldoet</a:t>
            </a:r>
          </a:p>
          <a:p>
            <a:r>
              <a:rPr lang="nl-BE"/>
              <a:t>Identificeert </a:t>
            </a:r>
            <a:r>
              <a:rPr lang="nl-BE" dirty="0"/>
              <a:t>verbeteringen van het business proces</a:t>
            </a:r>
          </a:p>
          <a:p>
            <a:r>
              <a:rPr lang="nl-BE" dirty="0"/>
              <a:t>Verzamelt de nodige info en alternatieven om business de juiste keuzes te </a:t>
            </a:r>
            <a:r>
              <a:rPr lang="nl-BE"/>
              <a:t>laten maken</a:t>
            </a:r>
            <a:endParaRPr lang="nl-BE" dirty="0"/>
          </a:p>
        </p:txBody>
      </p:sp>
      <p:sp>
        <p:nvSpPr>
          <p:cNvPr id="11" name="Tekstvak 4"/>
          <p:cNvSpPr txBox="1"/>
          <p:nvPr/>
        </p:nvSpPr>
        <p:spPr>
          <a:xfrm>
            <a:off x="1301750" y="4920807"/>
            <a:ext cx="6197674" cy="667193"/>
          </a:xfrm>
          <a:prstGeom prst="rect">
            <a:avLst/>
          </a:prstGeom>
          <a:solidFill>
            <a:schemeClr val="accent1"/>
          </a:solidFill>
          <a:ln>
            <a:noFill/>
          </a:ln>
        </p:spPr>
        <p:txBody>
          <a:bodyPr wrap="square" rtlCol="0" anchor="ctr">
            <a:noAutofit/>
          </a:bodyPr>
          <a:lstStyle/>
          <a:p>
            <a:pPr algn="ctr"/>
            <a:r>
              <a:rPr lang="nl-BE" b="1" dirty="0">
                <a:solidFill>
                  <a:schemeClr val="bg1"/>
                </a:solidFill>
              </a:rPr>
              <a:t>SAMENWERKING!</a:t>
            </a:r>
          </a:p>
        </p:txBody>
      </p:sp>
    </p:spTree>
    <p:extLst>
      <p:ext uri="{BB962C8B-B14F-4D97-AF65-F5344CB8AC3E}">
        <p14:creationId xmlns:p14="http://schemas.microsoft.com/office/powerpoint/2010/main" val="422628093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2"/>
      <p:bldP spid="5" grpId="0" uiExpand="1" build="p" bldLvl="2"/>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Hoe voel je je?</a:t>
            </a:r>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8159" y="676750"/>
            <a:ext cx="5759107" cy="4728157"/>
          </a:xfrm>
          <a:prstGeom prst="rect">
            <a:avLst/>
          </a:prstGeom>
          <a:ln>
            <a:noFill/>
          </a:ln>
          <a:effectLst>
            <a:softEdge rad="112500"/>
          </a:effectLst>
        </p:spPr>
      </p:pic>
    </p:spTree>
    <p:extLst>
      <p:ext uri="{BB962C8B-B14F-4D97-AF65-F5344CB8AC3E}">
        <p14:creationId xmlns:p14="http://schemas.microsoft.com/office/powerpoint/2010/main" val="184448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Hoe </a:t>
            </a:r>
            <a:r>
              <a:rPr lang="en-US" dirty="0" err="1"/>
              <a:t>voel</a:t>
            </a:r>
            <a:r>
              <a:rPr lang="en-US" dirty="0"/>
              <a:t> je </a:t>
            </a:r>
            <a:r>
              <a:rPr lang="en-US" dirty="0" err="1"/>
              <a:t>je</a:t>
            </a:r>
            <a:r>
              <a:rPr lang="en-US" dirty="0"/>
              <a:t> nu?</a:t>
            </a:r>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8159" y="676750"/>
            <a:ext cx="5759107" cy="4728157"/>
          </a:xfrm>
          <a:prstGeom prst="rect">
            <a:avLst/>
          </a:prstGeom>
          <a:ln>
            <a:noFill/>
          </a:ln>
          <a:effectLst>
            <a:softEdge rad="112500"/>
          </a:effectLst>
        </p:spPr>
      </p:pic>
    </p:spTree>
    <p:extLst>
      <p:ext uri="{BB962C8B-B14F-4D97-AF65-F5344CB8AC3E}">
        <p14:creationId xmlns:p14="http://schemas.microsoft.com/office/powerpoint/2010/main" val="3204308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kstvak 7"/>
          <p:cNvSpPr txBox="1"/>
          <p:nvPr/>
        </p:nvSpPr>
        <p:spPr>
          <a:xfrm>
            <a:off x="1015724" y="327413"/>
            <a:ext cx="7616652" cy="3154710"/>
          </a:xfrm>
          <a:prstGeom prst="rect">
            <a:avLst/>
          </a:prstGeom>
          <a:noFill/>
        </p:spPr>
        <p:txBody>
          <a:bodyPr wrap="square" rtlCol="0">
            <a:spAutoFit/>
          </a:bodyPr>
          <a:lstStyle/>
          <a:p>
            <a:r>
              <a:rPr lang="nl-BE" sz="19900" b="1" dirty="0">
                <a:solidFill>
                  <a:srgbClr val="E5FFF5"/>
                </a:solidFill>
                <a:latin typeface="Aleo"/>
                <a:ea typeface="+mj-ea"/>
                <a:cs typeface="Aleo"/>
              </a:rPr>
              <a:t>scrum</a:t>
            </a:r>
          </a:p>
        </p:txBody>
      </p:sp>
      <p:sp>
        <p:nvSpPr>
          <p:cNvPr id="2" name="Title 1"/>
          <p:cNvSpPr>
            <a:spLocks noGrp="1"/>
          </p:cNvSpPr>
          <p:nvPr>
            <p:ph type="ctrTitle"/>
          </p:nvPr>
        </p:nvSpPr>
        <p:spPr>
          <a:xfrm>
            <a:off x="558799" y="1421700"/>
            <a:ext cx="7500055" cy="1323439"/>
          </a:xfrm>
        </p:spPr>
        <p:txBody>
          <a:bodyPr/>
          <a:lstStyle/>
          <a:p>
            <a:r>
              <a:rPr lang="nl-BE" dirty="0"/>
              <a:t>Inleiding tot scrum</a:t>
            </a:r>
            <a:br>
              <a:rPr lang="nl-BE"/>
            </a:br>
            <a:r>
              <a:rPr lang="nl-BE"/>
              <a:t>(xxx </a:t>
            </a:r>
            <a:r>
              <a:rPr lang="nl-BE" dirty="0" err="1"/>
              <a:t>style</a:t>
            </a:r>
            <a:r>
              <a:rPr lang="nl-BE" dirty="0"/>
              <a:t>)</a:t>
            </a:r>
          </a:p>
        </p:txBody>
      </p:sp>
      <p:sp>
        <p:nvSpPr>
          <p:cNvPr id="3" name="Subtitle 2"/>
          <p:cNvSpPr>
            <a:spLocks noGrp="1"/>
          </p:cNvSpPr>
          <p:nvPr>
            <p:ph type="subTitle" idx="1"/>
          </p:nvPr>
        </p:nvSpPr>
        <p:spPr>
          <a:xfrm>
            <a:off x="558799" y="2802318"/>
            <a:ext cx="5937251" cy="1040285"/>
          </a:xfrm>
        </p:spPr>
        <p:txBody>
          <a:bodyPr/>
          <a:lstStyle/>
          <a:p>
            <a:r>
              <a:rPr lang="nl-BE"/>
              <a:t>Customer Proxy</a:t>
            </a:r>
          </a:p>
          <a:p>
            <a:r>
              <a:rPr lang="nl-BE"/>
              <a:t>Product Owner</a:t>
            </a:r>
          </a:p>
        </p:txBody>
      </p:sp>
      <p:sp>
        <p:nvSpPr>
          <p:cNvPr id="5" name="Tekstvak 4"/>
          <p:cNvSpPr txBox="1"/>
          <p:nvPr/>
        </p:nvSpPr>
        <p:spPr>
          <a:xfrm>
            <a:off x="6496050" y="4276725"/>
            <a:ext cx="1962150" cy="369332"/>
          </a:xfrm>
          <a:prstGeom prst="rect">
            <a:avLst/>
          </a:prstGeom>
          <a:noFill/>
        </p:spPr>
        <p:txBody>
          <a:bodyPr wrap="square" rtlCol="0">
            <a:spAutoFit/>
          </a:bodyPr>
          <a:lstStyle/>
          <a:p>
            <a:r>
              <a:rPr lang="nl-BE" dirty="0"/>
              <a:t>7 februari 2017</a:t>
            </a:r>
          </a:p>
        </p:txBody>
      </p:sp>
      <p:pic>
        <p:nvPicPr>
          <p:cNvPr id="7" name="Picture 3" descr="\\admb.sharepoint.com@SSL\DavWWWRoot\sites\PMO\Projecten\PR-2016-56\Projectdocumenten\GRTESTPROCES - Communication\Logo\Logo Simplified.jpg"/>
          <p:cNvPicPr>
            <a:picLocks noChangeAspect="1" noChangeArrowheads="1"/>
          </p:cNvPicPr>
          <p:nvPr/>
        </p:nvPicPr>
        <p:blipFill>
          <a:blip r:embed="rId3">
            <a:clrChange>
              <a:clrFrom>
                <a:srgbClr val="FEFFFF"/>
              </a:clrFrom>
              <a:clrTo>
                <a:srgbClr val="FEFFFF">
                  <a:alpha val="0"/>
                </a:srgbClr>
              </a:clrTo>
            </a:clrChange>
            <a:extLst>
              <a:ext uri="{BEBA8EAE-BF5A-486C-A8C5-ECC9F3942E4B}">
                <a14:imgProps xmlns:a14="http://schemas.microsoft.com/office/drawing/2010/main">
                  <a14:imgLayer r:embed="rId4">
                    <a14:imgEffect>
                      <a14:backgroundRemoval t="0" b="97500" l="0" r="100000"/>
                    </a14:imgEffect>
                  </a14:imgLayer>
                </a14:imgProps>
              </a:ext>
              <a:ext uri="{28A0092B-C50C-407E-A947-70E740481C1C}">
                <a14:useLocalDpi xmlns:a14="http://schemas.microsoft.com/office/drawing/2010/main" val="0"/>
              </a:ext>
            </a:extLst>
          </a:blip>
          <a:srcRect/>
          <a:stretch>
            <a:fillRect/>
          </a:stretch>
        </p:blipFill>
        <p:spPr bwMode="auto">
          <a:xfrm rot="20676614">
            <a:off x="4959205" y="2872750"/>
            <a:ext cx="3421484" cy="1382418"/>
          </a:xfrm>
          <a:prstGeom prst="rect">
            <a:avLst/>
          </a:prstGeom>
          <a:noFill/>
        </p:spPr>
      </p:pic>
    </p:spTree>
    <p:extLst>
      <p:ext uri="{BB962C8B-B14F-4D97-AF65-F5344CB8AC3E}">
        <p14:creationId xmlns:p14="http://schemas.microsoft.com/office/powerpoint/2010/main" val="52267068"/>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De term “Scrum”</a:t>
            </a:r>
          </a:p>
        </p:txBody>
      </p:sp>
      <p:pic>
        <p:nvPicPr>
          <p:cNvPr id="7" name="Content Placeholder 6"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5822" y="1207042"/>
            <a:ext cx="6839905" cy="3600953"/>
          </a:xfrm>
        </p:spPr>
      </p:pic>
      <p:sp>
        <p:nvSpPr>
          <p:cNvPr id="4" name="Slide Number Placeholder 3"/>
          <p:cNvSpPr>
            <a:spLocks noGrp="1"/>
          </p:cNvSpPr>
          <p:nvPr>
            <p:ph type="sldNum" sz="quarter" idx="12"/>
          </p:nvPr>
        </p:nvSpPr>
        <p:spPr/>
        <p:txBody>
          <a:bodyPr/>
          <a:lstStyle/>
          <a:p>
            <a:fld id="{83E3A20B-E04C-3542-BD5C-CFE9848EFB9A}" type="slidenum">
              <a:rPr lang="en-US" smtClean="0"/>
              <a:pPr/>
              <a:t>8</a:t>
            </a:fld>
            <a:endParaRPr lang="en-US"/>
          </a:p>
        </p:txBody>
      </p:sp>
      <p:sp>
        <p:nvSpPr>
          <p:cNvPr id="8" name="Text Placeholder 7"/>
          <p:cNvSpPr>
            <a:spLocks noGrp="1"/>
          </p:cNvSpPr>
          <p:nvPr>
            <p:ph type="body" sz="quarter" idx="13"/>
          </p:nvPr>
        </p:nvSpPr>
        <p:spPr/>
        <p:txBody>
          <a:bodyPr/>
          <a:lstStyle/>
          <a:p>
            <a:r>
              <a:rPr lang="nl-BE"/>
              <a:t>Het herstarten van het spel, na het maken van een fout</a:t>
            </a:r>
          </a:p>
        </p:txBody>
      </p:sp>
    </p:spTree>
    <p:extLst>
      <p:ext uri="{BB962C8B-B14F-4D97-AF65-F5344CB8AC3E}">
        <p14:creationId xmlns:p14="http://schemas.microsoft.com/office/powerpoint/2010/main" val="138186189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De term “Scrum”</a:t>
            </a:r>
          </a:p>
        </p:txBody>
      </p:sp>
      <p:pic>
        <p:nvPicPr>
          <p:cNvPr id="5" name="Content Placeholder 4" descr="Screen Clipping"/>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1137795" y="1230857"/>
            <a:ext cx="6398928" cy="3600000"/>
          </a:xfrm>
        </p:spPr>
      </p:pic>
      <p:sp>
        <p:nvSpPr>
          <p:cNvPr id="4" name="Slide Number Placeholder 3"/>
          <p:cNvSpPr>
            <a:spLocks noGrp="1"/>
          </p:cNvSpPr>
          <p:nvPr>
            <p:ph type="sldNum" sz="quarter" idx="12"/>
          </p:nvPr>
        </p:nvSpPr>
        <p:spPr/>
        <p:txBody>
          <a:bodyPr/>
          <a:lstStyle/>
          <a:p>
            <a:fld id="{83E3A20B-E04C-3542-BD5C-CFE9848EFB9A}" type="slidenum">
              <a:rPr lang="en-US" smtClean="0"/>
              <a:pPr/>
              <a:t>9</a:t>
            </a:fld>
            <a:endParaRPr lang="en-US"/>
          </a:p>
        </p:txBody>
      </p:sp>
      <p:sp>
        <p:nvSpPr>
          <p:cNvPr id="3" name="Text Placeholder 2"/>
          <p:cNvSpPr>
            <a:spLocks noGrp="1"/>
          </p:cNvSpPr>
          <p:nvPr>
            <p:ph type="body" sz="quarter" idx="13"/>
          </p:nvPr>
        </p:nvSpPr>
        <p:spPr>
          <a:xfrm>
            <a:off x="457200" y="655484"/>
            <a:ext cx="7180729" cy="369332"/>
          </a:xfrm>
        </p:spPr>
        <p:txBody>
          <a:bodyPr/>
          <a:lstStyle/>
          <a:p>
            <a:r>
              <a:rPr lang="nl-BE" dirty="0"/>
              <a:t>Het </a:t>
            </a:r>
            <a:r>
              <a:rPr lang="nl-BE" dirty="0" err="1"/>
              <a:t>framework</a:t>
            </a:r>
            <a:r>
              <a:rPr lang="nl-BE" dirty="0"/>
              <a:t> / ritueel gebruikt tijdens een ontwikkelperiode</a:t>
            </a:r>
          </a:p>
        </p:txBody>
      </p:sp>
    </p:spTree>
    <p:extLst>
      <p:ext uri="{BB962C8B-B14F-4D97-AF65-F5344CB8AC3E}">
        <p14:creationId xmlns:p14="http://schemas.microsoft.com/office/powerpoint/2010/main" val="255610729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DMB Blanco">
  <a:themeElements>
    <a:clrScheme name="ADMB">
      <a:dk1>
        <a:srgbClr val="365566"/>
      </a:dk1>
      <a:lt1>
        <a:sysClr val="window" lastClr="FFFFFF"/>
      </a:lt1>
      <a:dk2>
        <a:srgbClr val="1F497D"/>
      </a:dk2>
      <a:lt2>
        <a:srgbClr val="EBE5C1"/>
      </a:lt2>
      <a:accent1>
        <a:srgbClr val="00633E"/>
      </a:accent1>
      <a:accent2>
        <a:srgbClr val="EF7D26"/>
      </a:accent2>
      <a:accent3>
        <a:srgbClr val="6AA193"/>
      </a:accent3>
      <a:accent4>
        <a:srgbClr val="5F6890"/>
      </a:accent4>
      <a:accent5>
        <a:srgbClr val="B43731"/>
      </a:accent5>
      <a:accent6>
        <a:srgbClr val="CDE5B9"/>
      </a:accent6>
      <a:hlink>
        <a:srgbClr val="E47733"/>
      </a:hlink>
      <a:folHlink>
        <a:srgbClr val="6A3D1D"/>
      </a:folHlink>
    </a:clrScheme>
    <a:fontScheme name="Verve">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sz="1100" dirty="0" err="1" smtClean="0"/>
        </a:defPPr>
      </a:lstStyle>
      <a:style>
        <a:lnRef idx="1">
          <a:schemeClr val="accent1"/>
        </a:lnRef>
        <a:fillRef idx="3">
          <a:schemeClr val="accent1"/>
        </a:fillRef>
        <a:effectRef idx="2">
          <a:schemeClr val="accent1"/>
        </a:effectRef>
        <a:fontRef idx="minor">
          <a:schemeClr val="lt1"/>
        </a:fontRef>
      </a:style>
    </a:spDef>
    <a:lnDef>
      <a:spPr>
        <a:ln w="635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loq_ProjectNaam xmlns="5f332776-49b5-4493-987e-bb7fec5c4833" xsi:nil="true"/>
    <loq_Projectnummer xmlns="5f332776-49b5-4493-987e-bb7fec5c4833" xsi:nil="true"/>
    <_dlc_DocId xmlns="5f332776-49b5-4493-987e-bb7fec5c4833">ADMBPMO-371424420-182</_dlc_DocId>
    <_dlc_DocIdUrl xmlns="5f332776-49b5-4493-987e-bb7fec5c4833">
      <Url>https://admb.sharepoint.com/sites/PMO/Projecten/PR-2016-56/_layouts/15/DocIdRedir.aspx?ID=ADMBPMO-371424420-182</Url>
      <Description>ADMBPMO-371424420-182</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ojectdocument" ma:contentTypeID="0x01010043D4517E86194953B1AF726B18A763BB00D04317E5C792D64AB17192FC6E6DA2C8" ma:contentTypeVersion="18" ma:contentTypeDescription="" ma:contentTypeScope="" ma:versionID="570a8fc65b748cc88442575d5e9de87b">
  <xsd:schema xmlns:xsd="http://www.w3.org/2001/XMLSchema" xmlns:xs="http://www.w3.org/2001/XMLSchema" xmlns:p="http://schemas.microsoft.com/office/2006/metadata/properties" xmlns:ns2="5f332776-49b5-4493-987e-bb7fec5c4833" xmlns:ns3="f908b97e-4a31-42f1-bac7-67a67fdc583f" targetNamespace="http://schemas.microsoft.com/office/2006/metadata/properties" ma:root="true" ma:fieldsID="5de1a1b394c44b4a6f8cab0139047336" ns2:_="" ns3:_="">
    <xsd:import namespace="5f332776-49b5-4493-987e-bb7fec5c4833"/>
    <xsd:import namespace="f908b97e-4a31-42f1-bac7-67a67fdc583f"/>
    <xsd:element name="properties">
      <xsd:complexType>
        <xsd:sequence>
          <xsd:element name="documentManagement">
            <xsd:complexType>
              <xsd:all>
                <xsd:element ref="ns2:loq_Projectnummer" minOccurs="0"/>
                <xsd:element ref="ns2:loq_ProjectNaam" minOccurs="0"/>
                <xsd:element ref="ns2:SharedWithUsers" minOccurs="0"/>
                <xsd:element ref="ns2:SharedWithDetails" minOccurs="0"/>
                <xsd:element ref="ns2:_dlc_DocId" minOccurs="0"/>
                <xsd:element ref="ns2:_dlc_DocIdUrl" minOccurs="0"/>
                <xsd:element ref="ns2:_dlc_DocIdPersistId"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332776-49b5-4493-987e-bb7fec5c4833" elementFormDefault="qualified">
    <xsd:import namespace="http://schemas.microsoft.com/office/2006/documentManagement/types"/>
    <xsd:import namespace="http://schemas.microsoft.com/office/infopath/2007/PartnerControls"/>
    <xsd:element name="loq_Projectnummer" ma:index="8" nillable="true" ma:displayName="Projectnummer" ma:internalName="loq_Projectnummer" ma:readOnly="false">
      <xsd:simpleType>
        <xsd:restriction base="dms:Text"/>
      </xsd:simpleType>
    </xsd:element>
    <xsd:element name="loq_ProjectNaam" ma:index="9" nillable="true" ma:displayName="Projectnaam" ma:internalName="loq_ProjectNaam" ma:readOnly="false">
      <xsd:simpleType>
        <xsd:restriction base="dms:Text">
          <xsd:maxLength value="255"/>
        </xsd:restriction>
      </xsd:simpleType>
    </xsd:element>
    <xsd:element name="SharedWithUsers" ma:index="10" nillable="true" ma:displayName="Gedeeld met"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Gedeeld met details" ma:description="" ma:internalName="SharedWithDetails" ma:readOnly="true">
      <xsd:simpleType>
        <xsd:restriction base="dms:Note">
          <xsd:maxLength value="255"/>
        </xsd:restriction>
      </xsd:simpleType>
    </xsd:element>
    <xsd:element name="_dlc_DocId" ma:index="12" nillable="true" ma:displayName="Waarde van de document-id" ma:description="De waarde van de document-id die aan dit item is toegewezen." ma:internalName="_dlc_DocId" ma:readOnly="true">
      <xsd:simpleType>
        <xsd:restriction base="dms:Text"/>
      </xsd:simpleType>
    </xsd:element>
    <xsd:element name="_dlc_DocIdUrl" ma:index="13" nillable="true" ma:displayName="Document-id" ma:description="Permanente koppeling naar dit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4"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f908b97e-4a31-42f1-bac7-67a67fdc583f"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CBA28C8B-2D39-4103-8D6B-4F4147D2C9F7}">
  <ds:schemaRefs>
    <ds:schemaRef ds:uri="http://schemas.openxmlformats.org/package/2006/metadata/core-properties"/>
    <ds:schemaRef ds:uri="http://schemas.microsoft.com/office/2006/metadata/properties"/>
    <ds:schemaRef ds:uri="http://purl.org/dc/dcmitype/"/>
    <ds:schemaRef ds:uri="http://purl.org/dc/elements/1.1/"/>
    <ds:schemaRef ds:uri="http://schemas.microsoft.com/office/2006/documentManagement/types"/>
    <ds:schemaRef ds:uri="http://schemas.microsoft.com/office/infopath/2007/PartnerControls"/>
    <ds:schemaRef ds:uri="http://purl.org/dc/terms/"/>
    <ds:schemaRef ds:uri="http://www.w3.org/XML/1998/namespace"/>
    <ds:schemaRef ds:uri="5f332776-49b5-4493-987e-bb7fec5c4833"/>
  </ds:schemaRefs>
</ds:datastoreItem>
</file>

<file path=customXml/itemProps2.xml><?xml version="1.0" encoding="utf-8"?>
<ds:datastoreItem xmlns:ds="http://schemas.openxmlformats.org/officeDocument/2006/customXml" ds:itemID="{FAA4006D-6124-4E47-8ABA-192AA7D465BF}">
  <ds:schemaRefs>
    <ds:schemaRef ds:uri="http://schemas.microsoft.com/sharepoint/v3/contenttype/forms"/>
  </ds:schemaRefs>
</ds:datastoreItem>
</file>

<file path=customXml/itemProps3.xml><?xml version="1.0" encoding="utf-8"?>
<ds:datastoreItem xmlns:ds="http://schemas.openxmlformats.org/officeDocument/2006/customXml" ds:itemID="{ABB7B095-9141-4A3C-B8C0-530695763B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332776-49b5-4493-987e-bb7fec5c4833"/>
    <ds:schemaRef ds:uri="f908b97e-4a31-42f1-bac7-67a67fdc583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C1F0B10-A0B5-444D-AC90-1100366B77BA}">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otalTime>0</TotalTime>
  <Words>1894</Words>
  <Application>Microsoft Office PowerPoint</Application>
  <PresentationFormat>On-screen Show (16:10)</PresentationFormat>
  <Paragraphs>429</Paragraphs>
  <Slides>60</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60</vt:i4>
      </vt:variant>
    </vt:vector>
  </HeadingPairs>
  <TitlesOfParts>
    <vt:vector size="65" baseType="lpstr">
      <vt:lpstr>Aleo</vt:lpstr>
      <vt:lpstr>Arial</vt:lpstr>
      <vt:lpstr>Calibri</vt:lpstr>
      <vt:lpstr>Century Gothic</vt:lpstr>
      <vt:lpstr>ADMB Blanco</vt:lpstr>
      <vt:lpstr>Inleiding tot scrum (xxx style)</vt:lpstr>
      <vt:lpstr>Het opleidingstraject</vt:lpstr>
      <vt:lpstr>De tijdslijn</vt:lpstr>
      <vt:lpstr>Inleiding tot scrum</vt:lpstr>
      <vt:lpstr>Inleiding tot scrum</vt:lpstr>
      <vt:lpstr>Hoe voel je je?</vt:lpstr>
      <vt:lpstr>Inleiding tot scrum (xxx style)</vt:lpstr>
      <vt:lpstr>De term “Scrum”</vt:lpstr>
      <vt:lpstr>De term “Scrum”</vt:lpstr>
      <vt:lpstr>De term “Scrum”</vt:lpstr>
      <vt:lpstr>Een nieuwe wijziging</vt:lpstr>
      <vt:lpstr>User Story</vt:lpstr>
      <vt:lpstr>Hoe werken we?</vt:lpstr>
      <vt:lpstr>Incrementeel</vt:lpstr>
      <vt:lpstr>Iteratief</vt:lpstr>
      <vt:lpstr>Incrementeel Iteratief</vt:lpstr>
      <vt:lpstr>Het Scrum Team</vt:lpstr>
      <vt:lpstr>Scrum bij xxx</vt:lpstr>
      <vt:lpstr>Het Scrum Proces</vt:lpstr>
      <vt:lpstr>Het Scrum Proces</vt:lpstr>
      <vt:lpstr>PowerPoint Presentation</vt:lpstr>
      <vt:lpstr>Een tijdslijn</vt:lpstr>
      <vt:lpstr>Product Owner</vt:lpstr>
      <vt:lpstr>PowerPoint Presentation</vt:lpstr>
      <vt:lpstr>Customer Proxy (deel van het Development team)</vt:lpstr>
      <vt:lpstr>PowerPoint Presentation</vt:lpstr>
      <vt:lpstr>Scrum master</vt:lpstr>
      <vt:lpstr>PowerPoint Presentation</vt:lpstr>
      <vt:lpstr>Scrum bij xxx</vt:lpstr>
      <vt:lpstr>Scrum bij xxx</vt:lpstr>
      <vt:lpstr>Taak verdeling</vt:lpstr>
      <vt:lpstr>De Product Owner met de Customer Proxy</vt:lpstr>
      <vt:lpstr>Product Owner in de organisatie</vt:lpstr>
      <vt:lpstr>Product Manager in de organisatie</vt:lpstr>
      <vt:lpstr>Product Backlog</vt:lpstr>
      <vt:lpstr>Product Backlog</vt:lpstr>
      <vt:lpstr>Product Backlog verfijning</vt:lpstr>
      <vt:lpstr>Product Backlog verfijning</vt:lpstr>
      <vt:lpstr>Product Backlog verfijning</vt:lpstr>
      <vt:lpstr>Product Backlog verfijning</vt:lpstr>
      <vt:lpstr>Product Backlog verfijning</vt:lpstr>
      <vt:lpstr>Product Backlog verfijning</vt:lpstr>
      <vt:lpstr>Product Backlog verfijning</vt:lpstr>
      <vt:lpstr>PowerPoint Presentation</vt:lpstr>
      <vt:lpstr>De tijdslijn</vt:lpstr>
      <vt:lpstr>Product Backlog verfijning</vt:lpstr>
      <vt:lpstr>Product Backlog verfijning</vt:lpstr>
      <vt:lpstr>Sprint</vt:lpstr>
      <vt:lpstr>Sprint Planning</vt:lpstr>
      <vt:lpstr>Sprint Planning</vt:lpstr>
      <vt:lpstr>Een screen shot uit Team Foundation Server</vt:lpstr>
      <vt:lpstr>Een screen shot uit Team Foundation Server</vt:lpstr>
      <vt:lpstr>De Sprint</vt:lpstr>
      <vt:lpstr>De Sprint</vt:lpstr>
      <vt:lpstr>Dagelijkse scrum / Stand up</vt:lpstr>
      <vt:lpstr>Sprint Review / Demo</vt:lpstr>
      <vt:lpstr>Retrospective</vt:lpstr>
      <vt:lpstr>De tijdslijn</vt:lpstr>
      <vt:lpstr>Product Owner én Customer Proxy </vt:lpstr>
      <vt:lpstr>Hoe voel je je nu?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Hands-on voor  Customer Proxy &amp; PO</dc:title>
  <dc:creator/>
  <cp:lastModifiedBy/>
  <cp:revision>1</cp:revision>
  <dcterms:modified xsi:type="dcterms:W3CDTF">2020-11-30T11:28:58Z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0x01010043D4517E86194953B1AF726B18A763BB00D04317E5C792D64AB17192FC6E6DA2C8</vt:lpwstr>
  </property>
  <property fmtid="{D5CDD505-2E9C-101B-9397-08002B2CF9AE}" pid="3" name="_dlc_DocIdItemGuid">
    <vt:lpwstr>cb82370f-9771-469b-833c-03b2cf1555a8</vt:lpwstr>
  </property>
</Properties>
</file>